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71" r:id="rId4"/>
    <p:sldId id="258" r:id="rId5"/>
    <p:sldId id="274" r:id="rId6"/>
    <p:sldId id="275" r:id="rId7"/>
    <p:sldId id="276" r:id="rId8"/>
    <p:sldId id="277" r:id="rId9"/>
    <p:sldId id="278" r:id="rId10"/>
    <p:sldId id="259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09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899F0-87CA-43D7-A805-EEB9C753D78F}" type="datetimeFigureOut">
              <a:rPr lang="en-US" smtClean="0"/>
              <a:pPr/>
              <a:t>6/28/2007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4F4C0-2D08-4790-8C7C-65D099EAF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AC7B-FE00-471B-97B8-3D7C78A1385A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0043-F389-4D3D-8E53-E5A811024FDD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0E7D-4EE5-4AD7-86DE-7F4C78FFE80B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3D41-4909-48CB-98BC-1C3F8046D461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9786-6FB1-48BE-BD02-1FE91CD23B99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D9EB-A2D2-4B3F-9078-671D88218A3E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E7F9-9251-4112-9F83-9F21363141BF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182-C077-4A73-A6B6-B07E893804B1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186A-3791-4929-9FE9-80F12B18B3D8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7F4B-9B38-4A8D-A87E-6FDF39778A99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4955879-F381-42F5-AC5B-B817091E8022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45CF75-4A49-492D-A82D-183993D5788F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Quantitative, Qualitative, and Mixed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Topology - Conclusion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229600" y="6400800"/>
            <a:ext cx="733864" cy="274320"/>
          </a:xfrm>
        </p:spPr>
        <p:txBody>
          <a:bodyPr/>
          <a:lstStyle/>
          <a:p>
            <a:fld id="{F150EB78-AF62-4989-8BCD-6E6613E1639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pic>
        <p:nvPicPr>
          <p:cNvPr id="2050" name="Picture 2" descr="image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288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Bevel 6"/>
          <p:cNvSpPr/>
          <p:nvPr/>
        </p:nvSpPr>
        <p:spPr>
          <a:xfrm>
            <a:off x="2057400" y="2667000"/>
            <a:ext cx="4876800" cy="1828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End of Lecture </a:t>
            </a:r>
            <a:r>
              <a:rPr lang="en-US" sz="4400" b="1" dirty="0" smtClean="0">
                <a:solidFill>
                  <a:srgbClr val="C00000"/>
                </a:solidFill>
              </a:rPr>
              <a:t>2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Research Paradigms -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Quantitative</a:t>
            </a:r>
          </a:p>
          <a:p>
            <a:pPr lvl="1"/>
            <a:r>
              <a:rPr lang="en-US" dirty="0" smtClean="0"/>
              <a:t>Relies on the collection of numerical data</a:t>
            </a:r>
            <a:endParaRPr lang="en-US" dirty="0"/>
          </a:p>
          <a:p>
            <a:pPr lvl="0"/>
            <a:r>
              <a:rPr lang="en-US" dirty="0" smtClean="0"/>
              <a:t>Qualitative</a:t>
            </a:r>
          </a:p>
          <a:p>
            <a:pPr lvl="1"/>
            <a:r>
              <a:rPr lang="en-US" dirty="0" smtClean="0"/>
              <a:t>Relies on the collection of non-numerical data</a:t>
            </a:r>
            <a:endParaRPr lang="en-US" dirty="0"/>
          </a:p>
          <a:p>
            <a:pPr lvl="0"/>
            <a:r>
              <a:rPr lang="en-US" dirty="0" smtClean="0"/>
              <a:t>Mixed</a:t>
            </a:r>
          </a:p>
          <a:p>
            <a:pPr lvl="1"/>
            <a:r>
              <a:rPr lang="en-US" dirty="0" smtClean="0"/>
              <a:t>Blending of the quantitative and qualitative data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56388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Refer to Table 2.1 on the Emphasis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582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Variables – the building block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image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8077200" cy="499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Quantitative Research - Experimental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Purpose is to study </a:t>
            </a:r>
            <a:r>
              <a:rPr lang="en-US" sz="3600" dirty="0" smtClean="0">
                <a:solidFill>
                  <a:srgbClr val="FF0000"/>
                </a:solidFill>
              </a:rPr>
              <a:t>Cause and Effect </a:t>
            </a:r>
            <a:r>
              <a:rPr lang="en-US" sz="3600" dirty="0" smtClean="0"/>
              <a:t>relationships</a:t>
            </a:r>
          </a:p>
          <a:p>
            <a:r>
              <a:rPr lang="en-US" sz="3600" dirty="0" smtClean="0"/>
              <a:t>Defining attribute is </a:t>
            </a:r>
            <a:r>
              <a:rPr lang="en-US" sz="3600" dirty="0" smtClean="0">
                <a:solidFill>
                  <a:srgbClr val="FF0000"/>
                </a:solidFill>
              </a:rPr>
              <a:t>active manipulation </a:t>
            </a:r>
            <a:r>
              <a:rPr lang="en-US" sz="3600" dirty="0" smtClean="0"/>
              <a:t>of an </a:t>
            </a:r>
            <a:r>
              <a:rPr lang="en-US" sz="3600" dirty="0" smtClean="0">
                <a:solidFill>
                  <a:srgbClr val="FF0000"/>
                </a:solidFill>
              </a:rPr>
              <a:t>independent variable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Random </a:t>
            </a:r>
            <a:r>
              <a:rPr lang="en-US" sz="3600" dirty="0" smtClean="0"/>
              <a:t>assignment of participants to groups</a:t>
            </a:r>
          </a:p>
          <a:p>
            <a:r>
              <a:rPr lang="en-US" sz="3600" dirty="0" smtClean="0"/>
              <a:t>Refer to your study guide for example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Quantitative Research – </a:t>
            </a:r>
            <a:br>
              <a:rPr lang="en-US" dirty="0" smtClean="0"/>
            </a:br>
            <a:r>
              <a:rPr lang="en-US" dirty="0" smtClean="0"/>
              <a:t>Non-Experimental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</a:t>
            </a:r>
            <a:r>
              <a:rPr lang="en-US" dirty="0" smtClean="0">
                <a:solidFill>
                  <a:srgbClr val="FF0000"/>
                </a:solidFill>
              </a:rPr>
              <a:t>no manipulation </a:t>
            </a:r>
            <a:r>
              <a:rPr lang="en-US" dirty="0" smtClean="0"/>
              <a:t>of the </a:t>
            </a:r>
            <a:r>
              <a:rPr lang="en-US" dirty="0" smtClean="0">
                <a:solidFill>
                  <a:srgbClr val="FF0000"/>
                </a:solidFill>
              </a:rPr>
              <a:t>independent variable</a:t>
            </a:r>
          </a:p>
          <a:p>
            <a:r>
              <a:rPr lang="en-US" dirty="0" smtClean="0"/>
              <a:t>There is also </a:t>
            </a:r>
            <a:r>
              <a:rPr lang="en-US" dirty="0" smtClean="0">
                <a:solidFill>
                  <a:srgbClr val="FF0000"/>
                </a:solidFill>
              </a:rPr>
              <a:t>no random</a:t>
            </a:r>
            <a:r>
              <a:rPr lang="en-US" dirty="0" smtClean="0"/>
              <a:t> assignment of participants to groups</a:t>
            </a:r>
          </a:p>
          <a:p>
            <a:r>
              <a:rPr lang="en-US" dirty="0" smtClean="0"/>
              <a:t>Therefore, if relationship occurs here, we cannot jump to a conclusion of cause and effect due to many alternative explanations for the relationship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conditions for Causal Relationship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image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0"/>
            <a:ext cx="808038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conditions for Causal </a:t>
            </a:r>
            <a:r>
              <a:rPr lang="en-US" dirty="0" smtClean="0"/>
              <a:t>Relationship – In Simple Terms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Relationship</a:t>
            </a:r>
          </a:p>
          <a:p>
            <a:r>
              <a:rPr lang="en-US" sz="4000" dirty="0" smtClean="0"/>
              <a:t>Temporal order (arrangement of events in time)</a:t>
            </a:r>
          </a:p>
          <a:p>
            <a:r>
              <a:rPr lang="en-US" sz="4000" dirty="0" smtClean="0"/>
              <a:t>Lack of alternative explanations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Research – 5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Phenomenology</a:t>
            </a:r>
          </a:p>
          <a:p>
            <a:pPr lvl="1"/>
            <a:r>
              <a:rPr lang="en-US" dirty="0" smtClean="0"/>
              <a:t>Attempts to understand how 1 or more individuals experience a phenomenon</a:t>
            </a:r>
          </a:p>
          <a:p>
            <a:r>
              <a:rPr lang="en-US" dirty="0" smtClean="0"/>
              <a:t>Ethnography</a:t>
            </a:r>
          </a:p>
          <a:p>
            <a:pPr lvl="1"/>
            <a:r>
              <a:rPr lang="en-US" dirty="0" smtClean="0"/>
              <a:t>Focuses on describing the culture of a group of people</a:t>
            </a:r>
          </a:p>
          <a:p>
            <a:r>
              <a:rPr lang="en-US" dirty="0" smtClean="0"/>
              <a:t>Case study</a:t>
            </a:r>
          </a:p>
          <a:p>
            <a:pPr lvl="1"/>
            <a:r>
              <a:rPr lang="en-US" dirty="0" smtClean="0"/>
              <a:t>Focuses on providing a detailed account of a case</a:t>
            </a:r>
          </a:p>
          <a:p>
            <a:r>
              <a:rPr lang="en-US" dirty="0" smtClean="0"/>
              <a:t>Grounded theory</a:t>
            </a:r>
          </a:p>
          <a:p>
            <a:pPr lvl="1"/>
            <a:r>
              <a:rPr lang="en-US" dirty="0" smtClean="0"/>
              <a:t>Attempts to formulate a theory from data collected</a:t>
            </a:r>
          </a:p>
          <a:p>
            <a:r>
              <a:rPr lang="en-US" dirty="0" smtClean="0"/>
              <a:t>Historical</a:t>
            </a:r>
          </a:p>
          <a:p>
            <a:pPr lvl="1"/>
            <a:r>
              <a:rPr lang="en-US" dirty="0" smtClean="0"/>
              <a:t>Researches on past events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research – 2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Mixed method</a:t>
            </a:r>
          </a:p>
          <a:p>
            <a:pPr lvl="1"/>
            <a:r>
              <a:rPr lang="en-US" sz="3200" dirty="0" smtClean="0"/>
              <a:t>Uses the </a:t>
            </a:r>
            <a:r>
              <a:rPr lang="en-US" sz="3200" dirty="0" smtClean="0">
                <a:solidFill>
                  <a:srgbClr val="FF0000"/>
                </a:solidFill>
              </a:rPr>
              <a:t>qualitative</a:t>
            </a:r>
            <a:r>
              <a:rPr lang="en-US" sz="3200" dirty="0" smtClean="0"/>
              <a:t> research paradigm for </a:t>
            </a:r>
            <a:r>
              <a:rPr lang="en-US" sz="3200" dirty="0" smtClean="0">
                <a:solidFill>
                  <a:srgbClr val="FF0000"/>
                </a:solidFill>
              </a:rPr>
              <a:t>1 phase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FF0000"/>
                </a:solidFill>
              </a:rPr>
              <a:t>quantitative</a:t>
            </a:r>
            <a:r>
              <a:rPr lang="en-US" sz="3200" dirty="0" smtClean="0"/>
              <a:t> research paradigm on </a:t>
            </a:r>
            <a:r>
              <a:rPr lang="en-US" sz="3200" dirty="0" smtClean="0">
                <a:solidFill>
                  <a:srgbClr val="FF0000"/>
                </a:solidFill>
              </a:rPr>
              <a:t>another phase</a:t>
            </a:r>
          </a:p>
          <a:p>
            <a:r>
              <a:rPr lang="en-US" dirty="0" smtClean="0"/>
              <a:t>Mixed model</a:t>
            </a:r>
          </a:p>
          <a:p>
            <a:pPr lvl="1"/>
            <a:r>
              <a:rPr lang="en-US" dirty="0" smtClean="0"/>
              <a:t>Mixes </a:t>
            </a:r>
            <a:r>
              <a:rPr lang="en-US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qualitative and quantitative research approaches </a:t>
            </a:r>
            <a:r>
              <a:rPr lang="en-US" dirty="0" smtClean="0">
                <a:solidFill>
                  <a:srgbClr val="FF0000"/>
                </a:solidFill>
              </a:rPr>
              <a:t>within a stage </a:t>
            </a:r>
            <a:r>
              <a:rPr lang="en-US" dirty="0" smtClean="0"/>
              <a:t>of the study or across 2 of the stages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149</TotalTime>
  <Words>334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Quantitative, Qualitative, and Mixed Research</vt:lpstr>
      <vt:lpstr>3 Research Paradigms - Characteristics</vt:lpstr>
      <vt:lpstr>Variables – the building block</vt:lpstr>
      <vt:lpstr>Quantitative Research - Experimental</vt:lpstr>
      <vt:lpstr>Quantitative Research –  Non-Experimental</vt:lpstr>
      <vt:lpstr>3 conditions for Causal Relationship</vt:lpstr>
      <vt:lpstr>3 conditions for Causal Relationship – In Simple Terms</vt:lpstr>
      <vt:lpstr>Qualitative Research – 5 Types</vt:lpstr>
      <vt:lpstr>Mixed research – 2 Types</vt:lpstr>
      <vt:lpstr>Research Topology - Conclusion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Educational Research</dc:title>
  <dc:creator>Eric</dc:creator>
  <cp:lastModifiedBy>Eric</cp:lastModifiedBy>
  <cp:revision>38</cp:revision>
  <dcterms:created xsi:type="dcterms:W3CDTF">2007-06-26T06:38:36Z</dcterms:created>
  <dcterms:modified xsi:type="dcterms:W3CDTF">2007-06-28T02:10:39Z</dcterms:modified>
</cp:coreProperties>
</file>