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71" r:id="rId4"/>
    <p:sldId id="274" r:id="rId5"/>
    <p:sldId id="275" r:id="rId6"/>
    <p:sldId id="258" r:id="rId7"/>
    <p:sldId id="259" r:id="rId8"/>
    <p:sldId id="260" r:id="rId9"/>
    <p:sldId id="261" r:id="rId10"/>
    <p:sldId id="262" r:id="rId11"/>
    <p:sldId id="273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6" r:id="rId20"/>
    <p:sldId id="277" r:id="rId21"/>
    <p:sldId id="270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2" d="100"/>
          <a:sy n="72" d="100"/>
        </p:scale>
        <p:origin x="-1104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899F0-87CA-43D7-A805-EEB9C753D78F}" type="datetimeFigureOut">
              <a:rPr lang="en-US" smtClean="0"/>
              <a:pPr/>
              <a:t>12/26/2007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4F4C0-2D08-4790-8C7C-65D099EAFA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6AC7B-FE00-471B-97B8-3D7C78A1385A}" type="datetime1">
              <a:rPr lang="en-US" smtClean="0"/>
              <a:pPr/>
              <a:t>12/26/2007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Research Methods - Dr Eric Lim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EB78-AF62-4989-8BCD-6E6613E163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80043-F389-4D3D-8E53-E5A811024FDD}" type="datetime1">
              <a:rPr lang="en-US" smtClean="0"/>
              <a:pPr/>
              <a:t>12/26/2007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Research Methods - Dr Eric Lim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EB78-AF62-4989-8BCD-6E6613E16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80E7D-4EE5-4AD7-86DE-7F4C78FFE80B}" type="datetime1">
              <a:rPr lang="en-US" smtClean="0"/>
              <a:pPr/>
              <a:t>12/26/2007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Research Methods - Dr Eric Lim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EB78-AF62-4989-8BCD-6E6613E16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E3D41-4909-48CB-98BC-1C3F8046D461}" type="datetime1">
              <a:rPr lang="en-US" smtClean="0"/>
              <a:pPr/>
              <a:t>12/26/2007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Research Methods - Dr Eric Lim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EB78-AF62-4989-8BCD-6E6613E16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9786-6FB1-48BE-BD02-1FE91CD23B99}" type="datetime1">
              <a:rPr lang="en-US" smtClean="0"/>
              <a:pPr/>
              <a:t>12/26/2007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Research Methods - Dr Eric Lim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EB78-AF62-4989-8BCD-6E6613E16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3D9EB-A2D2-4B3F-9078-671D88218A3E}" type="datetime1">
              <a:rPr lang="en-US" smtClean="0"/>
              <a:pPr/>
              <a:t>12/26/2007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Research Methods - Dr Eric Lim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EB78-AF62-4989-8BCD-6E6613E16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CE7F9-9251-4112-9F83-9F21363141BF}" type="datetime1">
              <a:rPr lang="en-US" smtClean="0"/>
              <a:pPr/>
              <a:t>12/26/2007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Research Methods - Dr Eric Lim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EB78-AF62-4989-8BCD-6E6613E16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4182-C077-4A73-A6B6-B07E893804B1}" type="datetime1">
              <a:rPr lang="en-US" smtClean="0"/>
              <a:pPr/>
              <a:t>12/26/2007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Research Methods - Dr Eric Lim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EB78-AF62-4989-8BCD-6E6613E16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9186A-3791-4929-9FE9-80F12B18B3D8}" type="datetime1">
              <a:rPr lang="en-US" smtClean="0"/>
              <a:pPr/>
              <a:t>12/26/2007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Research Methods - Dr Eric Lim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EB78-AF62-4989-8BCD-6E6613E16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87F4B-9B38-4A8D-A87E-6FDF39778A99}" type="datetime1">
              <a:rPr lang="en-US" smtClean="0"/>
              <a:pPr/>
              <a:t>12/26/2007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Research Methods - Dr Eric Lim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EB78-AF62-4989-8BCD-6E6613E163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4955879-F381-42F5-AC5B-B817091E8022}" type="datetime1">
              <a:rPr lang="en-US" smtClean="0"/>
              <a:pPr/>
              <a:t>12/26/2007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Research Methods - Dr Eric Lim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F150EB78-AF62-4989-8BCD-6E6613E16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545CF75-4A49-492D-A82D-183993D5788F}" type="datetime1">
              <a:rPr lang="en-US" smtClean="0"/>
              <a:pPr/>
              <a:t>12/26/2007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r>
              <a:rPr lang="en-US" smtClean="0"/>
              <a:t>Research Methods - Dr Eric Lim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150EB78-AF62-4989-8BCD-6E6613E163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</a:t>
            </a:r>
            <a:br>
              <a:rPr lang="en-US" dirty="0" smtClean="0"/>
            </a:br>
            <a:r>
              <a:rPr lang="en-US" dirty="0" smtClean="0"/>
              <a:t>Educational Research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Orientational</a:t>
            </a:r>
            <a:r>
              <a:rPr lang="en-US" dirty="0" smtClean="0"/>
              <a:t>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971800"/>
          </a:xfrm>
        </p:spPr>
        <p:txBody>
          <a:bodyPr/>
          <a:lstStyle/>
          <a:p>
            <a:r>
              <a:rPr lang="en-US" dirty="0" smtClean="0"/>
              <a:t>Interest areas are;</a:t>
            </a:r>
          </a:p>
          <a:p>
            <a:pPr lvl="1"/>
            <a:r>
              <a:rPr lang="en-US" dirty="0" smtClean="0"/>
              <a:t>Gender Stratification</a:t>
            </a:r>
          </a:p>
          <a:p>
            <a:pPr lvl="2"/>
            <a:r>
              <a:rPr lang="en-US" dirty="0" smtClean="0"/>
              <a:t>Inequality resulting from one’s gender</a:t>
            </a:r>
          </a:p>
          <a:p>
            <a:pPr lvl="1"/>
            <a:r>
              <a:rPr lang="en-US" dirty="0" smtClean="0"/>
              <a:t>Ethnic Stratification</a:t>
            </a:r>
          </a:p>
          <a:p>
            <a:pPr lvl="2"/>
            <a:r>
              <a:rPr lang="en-US" dirty="0" smtClean="0"/>
              <a:t>Inequality resulting from one’s ethnic or racial grouping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Research Methods - Dr Eric Lim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EB78-AF62-4989-8BCD-6E6613E1639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752600"/>
            <a:ext cx="8229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Orientational</a:t>
            </a:r>
            <a:r>
              <a:rPr lang="en-US" sz="2400" b="1" dirty="0" smtClean="0">
                <a:solidFill>
                  <a:srgbClr val="C00000"/>
                </a:solidFill>
              </a:rPr>
              <a:t> Research is focused on some form of inequality, discrimination, or stratification in society such as differences in wealth, occupation, income, etc.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Orientational</a:t>
            </a:r>
            <a:r>
              <a:rPr lang="en-US" dirty="0" smtClean="0"/>
              <a:t> Research - Example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Research Methods - Dr Eric Lim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EB78-AF62-4989-8BCD-6E6613E1639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 descr="G:\Other Slide Images\Research Methods\3 Gender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752600"/>
            <a:ext cx="4758103" cy="4649324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10800000" flipV="1">
            <a:off x="4724400" y="2286000"/>
            <a:ext cx="2362200" cy="990600"/>
          </a:xfrm>
          <a:prstGeom prst="straightConnector1">
            <a:avLst/>
          </a:prstGeom>
          <a:ln w="25400" cmpd="sng">
            <a:solidFill>
              <a:srgbClr val="FF0000">
                <a:alpha val="73000"/>
              </a:srgbClr>
            </a:solidFill>
            <a:tailEnd type="arrow"/>
          </a:ln>
          <a:effectLst>
            <a:outerShdw blurRad="50800" dist="50800" dir="5400000" algn="ctr" rotWithShape="0">
              <a:srgbClr val="000000">
                <a:alpha val="73000"/>
              </a:srgbClr>
            </a:outerShdw>
          </a:effectLst>
          <a:scene3d>
            <a:camera prst="orthographicFront"/>
            <a:lightRig rig="threePt" dir="t"/>
          </a:scene3d>
          <a:sp3d prstMaterial="matte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dirty="0" smtClean="0"/>
              <a:t>Classified into</a:t>
            </a:r>
          </a:p>
          <a:p>
            <a:pPr lvl="1"/>
            <a:r>
              <a:rPr lang="en-US" sz="4000" dirty="0" smtClean="0"/>
              <a:t>Experience</a:t>
            </a:r>
          </a:p>
          <a:p>
            <a:pPr lvl="1"/>
            <a:r>
              <a:rPr lang="en-US" sz="4000" dirty="0" smtClean="0"/>
              <a:t>Expert opinion</a:t>
            </a:r>
          </a:p>
          <a:p>
            <a:pPr lvl="1"/>
            <a:r>
              <a:rPr lang="en-US" sz="4000" dirty="0" smtClean="0"/>
              <a:t>Reasoning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Research Methods - Dr Eric Lim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EB78-AF62-4989-8BCD-6E6613E1639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Sources of knowledge -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Comes from experience</a:t>
            </a:r>
          </a:p>
          <a:p>
            <a:r>
              <a:rPr lang="en-US" sz="3600" dirty="0" smtClean="0"/>
              <a:t>This view is called Empiricism (i.e. original knowledge comes from experience)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Research Methods - Dr Eric Lim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EB78-AF62-4989-8BCD-6E6613E1639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Sources of knowledge – Expert Opinion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When time is a constraint in conducting research work</a:t>
            </a:r>
          </a:p>
          <a:p>
            <a:r>
              <a:rPr lang="en-US" sz="3600" dirty="0" smtClean="0"/>
              <a:t>Knowledge will be based on Experts in the specific areas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Research Methods - Dr Eric Lim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EB78-AF62-4989-8BCD-6E6613E1639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Sources of knowledge – Reasoning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1"/>
            <a:ext cx="8610600" cy="4724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This idea is also called Rationalism</a:t>
            </a:r>
          </a:p>
          <a:p>
            <a:r>
              <a:rPr lang="en-US" dirty="0" smtClean="0"/>
              <a:t>Comes in 2 forms;</a:t>
            </a:r>
          </a:p>
          <a:p>
            <a:pPr lvl="1"/>
            <a:r>
              <a:rPr lang="en-US" dirty="0" smtClean="0"/>
              <a:t>Deductive</a:t>
            </a:r>
          </a:p>
          <a:p>
            <a:pPr lvl="2"/>
            <a:r>
              <a:rPr lang="en-US" dirty="0" smtClean="0"/>
              <a:t>Process of drawing a specific conclusion from a set of premises</a:t>
            </a:r>
          </a:p>
          <a:p>
            <a:pPr lvl="2"/>
            <a:r>
              <a:rPr lang="en-US" dirty="0" smtClean="0"/>
              <a:t>Theory Testing</a:t>
            </a:r>
          </a:p>
          <a:p>
            <a:pPr lvl="2"/>
            <a:r>
              <a:rPr lang="en-GB" dirty="0" smtClean="0"/>
              <a:t>Deduce hypothesis (testable proposition) or hypotheses from the theory</a:t>
            </a:r>
            <a:endParaRPr lang="en-US" dirty="0" smtClean="0"/>
          </a:p>
          <a:p>
            <a:pPr lvl="1"/>
            <a:r>
              <a:rPr lang="en-US" dirty="0" smtClean="0"/>
              <a:t>Inductive</a:t>
            </a:r>
          </a:p>
          <a:p>
            <a:pPr lvl="2"/>
            <a:r>
              <a:rPr lang="en-US" dirty="0" smtClean="0"/>
              <a:t>Reasoning from the particular to the general</a:t>
            </a:r>
          </a:p>
          <a:p>
            <a:pPr lvl="2"/>
            <a:r>
              <a:rPr lang="en-US" dirty="0" smtClean="0"/>
              <a:t>Theory Building (theory follows data)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Research Methods - Dr Eric Lim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EB78-AF62-4989-8BCD-6E6613E1639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Knowledge generation – </a:t>
            </a:r>
            <a:br>
              <a:rPr lang="en-US" dirty="0" smtClean="0"/>
            </a:br>
            <a:r>
              <a:rPr lang="en-US" dirty="0" smtClean="0"/>
              <a:t>Scientific Approach (Assumptions)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Research Methods - Dr Eric Lim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EB78-AF62-4989-8BCD-6E6613E1639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9458" name="Picture 2" descr="image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28800"/>
            <a:ext cx="914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Methods - Deductive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61822" indent="-742950">
              <a:buFont typeface="+mj-lt"/>
              <a:buAutoNum type="arabicPeriod"/>
            </a:pPr>
            <a:r>
              <a:rPr lang="en-US" sz="3600" dirty="0" smtClean="0"/>
              <a:t>State the hypothesis</a:t>
            </a:r>
          </a:p>
          <a:p>
            <a:pPr marL="861822" indent="-742950">
              <a:buFont typeface="+mj-lt"/>
              <a:buAutoNum type="arabicPeriod"/>
            </a:pPr>
            <a:r>
              <a:rPr lang="en-US" sz="3600" dirty="0" smtClean="0"/>
              <a:t>Collect data to test the hypothesis</a:t>
            </a:r>
          </a:p>
          <a:p>
            <a:pPr marL="861822" indent="-742950">
              <a:buFont typeface="+mj-lt"/>
              <a:buAutoNum type="arabicPeriod"/>
            </a:pPr>
            <a:r>
              <a:rPr lang="en-US" sz="3600" dirty="0" smtClean="0"/>
              <a:t>Make decision to accept or reject the hypothesis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Research Methods - Dr Eric Lim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EB78-AF62-4989-8BCD-6E6613E1639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609600" y="4876800"/>
            <a:ext cx="80010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Theory Testing – a top-down method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Methods - Inductive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458200" cy="4625609"/>
          </a:xfrm>
        </p:spPr>
        <p:txBody>
          <a:bodyPr>
            <a:normAutofit/>
          </a:bodyPr>
          <a:lstStyle/>
          <a:p>
            <a:pPr marL="861822" indent="-742950">
              <a:buFont typeface="+mj-lt"/>
              <a:buAutoNum type="arabicPeriod"/>
            </a:pPr>
            <a:r>
              <a:rPr lang="en-US" sz="3600" dirty="0" smtClean="0"/>
              <a:t>Observe the world</a:t>
            </a:r>
          </a:p>
          <a:p>
            <a:pPr marL="861822" indent="-742950">
              <a:buFont typeface="+mj-lt"/>
              <a:buAutoNum type="arabicPeriod"/>
            </a:pPr>
            <a:r>
              <a:rPr lang="en-US" sz="3600" dirty="0" smtClean="0"/>
              <a:t>Search for a pattern in what is observed</a:t>
            </a:r>
          </a:p>
          <a:p>
            <a:pPr marL="861822" indent="-742950">
              <a:buFont typeface="+mj-lt"/>
              <a:buAutoNum type="arabicPeriod"/>
            </a:pPr>
            <a:r>
              <a:rPr lang="en-US" sz="3600" dirty="0" smtClean="0"/>
              <a:t>Make a generalization about what is occurring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Research Methods - Dr Eric Lim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EB78-AF62-4989-8BCD-6E6613E1639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33400" y="4800600"/>
            <a:ext cx="8153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Theory Building – a bottom-up method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Induction versus Deduction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Research Methods - Dr Eric Lim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EB78-AF62-4989-8BCD-6E6613E16396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26" name="Picture 2" descr="D:\EASB\RM2090_Research Methods\Q1_05\Chapters\C2\induction versus deduc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05000"/>
            <a:ext cx="7315200" cy="4324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study Educational Research?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To become "research literate."</a:t>
            </a:r>
          </a:p>
          <a:p>
            <a:pPr lvl="0"/>
            <a:r>
              <a:rPr lang="en-US" dirty="0"/>
              <a:t>Because we live in a society that's driven by research. </a:t>
            </a:r>
          </a:p>
          <a:p>
            <a:pPr lvl="0"/>
            <a:r>
              <a:rPr lang="en-US" dirty="0"/>
              <a:t>To improve your critical thinking skills. </a:t>
            </a:r>
          </a:p>
          <a:p>
            <a:pPr lvl="0"/>
            <a:r>
              <a:rPr lang="en-US" dirty="0"/>
              <a:t>To learn how to read and critically evaluate published research. </a:t>
            </a:r>
          </a:p>
          <a:p>
            <a:pPr lvl="0"/>
            <a:r>
              <a:rPr lang="en-US" dirty="0"/>
              <a:t>To learn how to design and conduct research in case the need arises one day.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EB78-AF62-4989-8BCD-6E6613E1639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Research Methods - Dr Eric Lim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Induction </a:t>
            </a:r>
            <a:r>
              <a:rPr lang="en-US" dirty="0" smtClean="0"/>
              <a:t>- Example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Research Methods - Dr Eric Lim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EB78-AF62-4989-8BCD-6E6613E16396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050" name="Picture 2" descr="D:\EASB\RM2090_Research Methods\Q1_05\Chapters\C2\induction explana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76400"/>
            <a:ext cx="7772400" cy="4352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Major Objectives of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Exploration</a:t>
            </a:r>
          </a:p>
          <a:p>
            <a:r>
              <a:rPr lang="en-US" sz="4000" dirty="0" smtClean="0"/>
              <a:t>Description</a:t>
            </a:r>
          </a:p>
          <a:p>
            <a:r>
              <a:rPr lang="en-US" sz="4000" dirty="0" smtClean="0"/>
              <a:t>Explanation</a:t>
            </a:r>
          </a:p>
          <a:p>
            <a:r>
              <a:rPr lang="en-US" sz="4000" dirty="0" smtClean="0"/>
              <a:t>Prediction</a:t>
            </a:r>
          </a:p>
          <a:p>
            <a:r>
              <a:rPr lang="en-US" sz="4000" dirty="0" smtClean="0"/>
              <a:t>Influence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Research Methods - Dr Eric Lim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EB78-AF62-4989-8BCD-6E6613E1639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Research Methods - Dr Eric Lim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EB78-AF62-4989-8BCD-6E6613E1639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Bevel 6"/>
          <p:cNvSpPr/>
          <p:nvPr/>
        </p:nvSpPr>
        <p:spPr>
          <a:xfrm>
            <a:off x="2057400" y="2667000"/>
            <a:ext cx="4876800" cy="18288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End of Lecture 1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582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1: Are you surprised too?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Research Methods - Dr Eric Lim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EB78-AF62-4989-8BCD-6E6613E1639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482" name="Picture 2" descr="G:\Other Slide Images\Survey\Meaningful Results.gif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71600" y="1447800"/>
            <a:ext cx="62484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 Is this true?</a:t>
            </a:r>
            <a:endParaRPr lang="en-US" dirty="0"/>
          </a:p>
        </p:txBody>
      </p:sp>
      <p:pic>
        <p:nvPicPr>
          <p:cNvPr id="6" name="Content Placeholder 5" descr="Spore Driver Surve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524000"/>
            <a:ext cx="8694781" cy="48768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Research Methods - Dr Eric Lim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EB78-AF62-4989-8BCD-6E6613E1639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3: Impact of Smoking Ban!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Research Methods - Dr Eric Lim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EB78-AF62-4989-8BCD-6E6613E1639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Extended Smoking b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0"/>
            <a:ext cx="88392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</a:t>
            </a:r>
            <a:r>
              <a:rPr lang="en-US" dirty="0"/>
              <a:t>G</a:t>
            </a:r>
            <a:r>
              <a:rPr lang="en-US" dirty="0" smtClean="0"/>
              <a:t>eneral Types of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Basic</a:t>
            </a:r>
          </a:p>
          <a:p>
            <a:r>
              <a:rPr lang="en-US" sz="3600" dirty="0" smtClean="0"/>
              <a:t>Applied</a:t>
            </a:r>
          </a:p>
          <a:p>
            <a:r>
              <a:rPr lang="en-US" sz="3600" dirty="0" smtClean="0"/>
              <a:t>Evaluation</a:t>
            </a:r>
          </a:p>
          <a:p>
            <a:r>
              <a:rPr lang="en-US" sz="3600" dirty="0" smtClean="0"/>
              <a:t>Action</a:t>
            </a:r>
          </a:p>
          <a:p>
            <a:r>
              <a:rPr lang="en-US" sz="3600" dirty="0" err="1" smtClean="0"/>
              <a:t>Orientational</a:t>
            </a:r>
            <a:endParaRPr lang="en-US" sz="36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EB78-AF62-4989-8BCD-6E6613E1639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Research Methods - Dr Eric Lim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and Applied research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1600200"/>
            <a:ext cx="7543800" cy="121920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Basic research aims to generate fundamental knowledge &amp; theoretical understanding about basic human &amp; other natural processes</a:t>
            </a:r>
            <a:endParaRPr lang="en-US" sz="2400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4953000"/>
            <a:ext cx="7620000" cy="114300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Applied research focuses on answering practical questions to provide relatively immediate solutions</a:t>
            </a:r>
            <a:endParaRPr lang="en-US" sz="2400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Up-Down Arrow 5"/>
          <p:cNvSpPr/>
          <p:nvPr/>
        </p:nvSpPr>
        <p:spPr>
          <a:xfrm>
            <a:off x="3962400" y="2819400"/>
            <a:ext cx="990600" cy="2057400"/>
          </a:xfrm>
          <a:prstGeom prst="up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35814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Two extremes</a:t>
            </a:r>
            <a:endParaRPr lang="en-US" sz="24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229600" y="6400800"/>
            <a:ext cx="733864" cy="274320"/>
          </a:xfrm>
        </p:spPr>
        <p:txBody>
          <a:bodyPr/>
          <a:lstStyle/>
          <a:p>
            <a:fld id="{F150EB78-AF62-4989-8BCD-6E6613E1639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Research Methods - Dr Eric Lim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276600"/>
          </a:xfrm>
        </p:spPr>
        <p:txBody>
          <a:bodyPr/>
          <a:lstStyle/>
          <a:p>
            <a:r>
              <a:rPr lang="en-US" dirty="0" smtClean="0"/>
              <a:t>Can be classify into 5 types;</a:t>
            </a:r>
          </a:p>
          <a:p>
            <a:pPr lvl="1"/>
            <a:r>
              <a:rPr lang="en-US" dirty="0" smtClean="0"/>
              <a:t>Needs assessment </a:t>
            </a:r>
            <a:r>
              <a:rPr lang="en-US" i="1" dirty="0" smtClean="0"/>
              <a:t>(Is there a need?)</a:t>
            </a:r>
          </a:p>
          <a:p>
            <a:pPr lvl="1"/>
            <a:r>
              <a:rPr lang="en-US" dirty="0" smtClean="0"/>
              <a:t>Theory assessment </a:t>
            </a:r>
            <a:r>
              <a:rPr lang="en-US" i="1" dirty="0" smtClean="0"/>
              <a:t>(Is it </a:t>
            </a:r>
            <a:r>
              <a:rPr lang="en-US" i="1" dirty="0" err="1" smtClean="0"/>
              <a:t>conceptualised</a:t>
            </a:r>
            <a:r>
              <a:rPr lang="en-US" i="1" dirty="0" smtClean="0"/>
              <a:t>?)</a:t>
            </a:r>
          </a:p>
          <a:p>
            <a:pPr lvl="1"/>
            <a:r>
              <a:rPr lang="en-US" dirty="0" smtClean="0"/>
              <a:t>Implementation assessment </a:t>
            </a:r>
            <a:r>
              <a:rPr lang="en-US" i="1" dirty="0" smtClean="0"/>
              <a:t>(Is it done properly)</a:t>
            </a:r>
          </a:p>
          <a:p>
            <a:pPr lvl="1"/>
            <a:r>
              <a:rPr lang="en-US" dirty="0" smtClean="0"/>
              <a:t>Impact assessment </a:t>
            </a:r>
            <a:r>
              <a:rPr lang="en-US" i="1" dirty="0" smtClean="0"/>
              <a:t>(Is there an impact?)</a:t>
            </a:r>
          </a:p>
          <a:p>
            <a:pPr lvl="1"/>
            <a:r>
              <a:rPr lang="en-US" dirty="0" smtClean="0"/>
              <a:t>Efficiency assessment </a:t>
            </a:r>
            <a:r>
              <a:rPr lang="en-US" i="1" dirty="0" smtClean="0"/>
              <a:t>(Is it cost effective?)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Research Methods - Dr Eric Lim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EB78-AF62-4989-8BCD-6E6613E1639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57200" y="1600200"/>
            <a:ext cx="8153400" cy="12192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Evaluation Research involves determining the worth, merit, or quality of an evaluation object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 Research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Research Methods - Dr Eric Lim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0EB78-AF62-4989-8BCD-6E6613E1639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2209800"/>
            <a:ext cx="82296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Action research focuses on solving practitioner’s local problems. 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It is also a state of mind.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102</TotalTime>
  <Words>602</Words>
  <Application>Microsoft Office PowerPoint</Application>
  <PresentationFormat>On-screen Show (4:3)</PresentationFormat>
  <Paragraphs>123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Module</vt:lpstr>
      <vt:lpstr>Introduction to  Educational Research</vt:lpstr>
      <vt:lpstr>Why study Educational Research?</vt:lpstr>
      <vt:lpstr>Example 1: Are you surprised too?</vt:lpstr>
      <vt:lpstr>Example 2: Is this true?</vt:lpstr>
      <vt:lpstr>Example 3: Impact of Smoking Ban!</vt:lpstr>
      <vt:lpstr>Five General Types of Research</vt:lpstr>
      <vt:lpstr>Basic and Applied research</vt:lpstr>
      <vt:lpstr>Evaluation Research</vt:lpstr>
      <vt:lpstr>Action Research</vt:lpstr>
      <vt:lpstr>Orientational Research</vt:lpstr>
      <vt:lpstr>Orientational Research - Example</vt:lpstr>
      <vt:lpstr>Sources of knowledge</vt:lpstr>
      <vt:lpstr>Sources of knowledge - Experience</vt:lpstr>
      <vt:lpstr>Sources of knowledge – Expert Opinion</vt:lpstr>
      <vt:lpstr>Sources of knowledge – Reasoning</vt:lpstr>
      <vt:lpstr>Knowledge generation –  Scientific Approach (Assumptions)</vt:lpstr>
      <vt:lpstr>Scientific Methods - Deductive</vt:lpstr>
      <vt:lpstr>Scientific Methods - Inductive</vt:lpstr>
      <vt:lpstr>Induction versus Deduction</vt:lpstr>
      <vt:lpstr>Induction - Example</vt:lpstr>
      <vt:lpstr>5 Major Objectives of Research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Educational Research</dc:title>
  <dc:creator>Eric</dc:creator>
  <cp:lastModifiedBy>Eric</cp:lastModifiedBy>
  <cp:revision>26</cp:revision>
  <dcterms:created xsi:type="dcterms:W3CDTF">2007-06-26T06:38:36Z</dcterms:created>
  <dcterms:modified xsi:type="dcterms:W3CDTF">2007-12-26T16:21:51Z</dcterms:modified>
</cp:coreProperties>
</file>