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324" r:id="rId3"/>
    <p:sldId id="298" r:id="rId4"/>
    <p:sldId id="347" r:id="rId5"/>
    <p:sldId id="323" r:id="rId6"/>
    <p:sldId id="301" r:id="rId7"/>
    <p:sldId id="325" r:id="rId8"/>
    <p:sldId id="329" r:id="rId9"/>
    <p:sldId id="326" r:id="rId10"/>
    <p:sldId id="327" r:id="rId11"/>
    <p:sldId id="330" r:id="rId12"/>
    <p:sldId id="331" r:id="rId13"/>
    <p:sldId id="328" r:id="rId14"/>
    <p:sldId id="332" r:id="rId15"/>
    <p:sldId id="333" r:id="rId16"/>
    <p:sldId id="335" r:id="rId17"/>
    <p:sldId id="336" r:id="rId18"/>
    <p:sldId id="337" r:id="rId19"/>
    <p:sldId id="303" r:id="rId20"/>
    <p:sldId id="308" r:id="rId21"/>
    <p:sldId id="342" r:id="rId22"/>
    <p:sldId id="304" r:id="rId23"/>
    <p:sldId id="341" r:id="rId24"/>
    <p:sldId id="319" r:id="rId25"/>
    <p:sldId id="314" r:id="rId26"/>
    <p:sldId id="315" r:id="rId27"/>
    <p:sldId id="338" r:id="rId28"/>
    <p:sldId id="343" r:id="rId29"/>
    <p:sldId id="340" r:id="rId30"/>
    <p:sldId id="345" r:id="rId31"/>
    <p:sldId id="33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3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35214-8056-4075-88E6-FF56F1B508F2}" type="datetimeFigureOut">
              <a:rPr lang="en-GB" smtClean="0"/>
              <a:t>02/02/2022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D1934-F1F2-425A-B9B7-636DA9BFF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233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1CC8B-0782-4EC3-8B33-E3E628690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953284-047C-403D-A1CC-D45B6D5E7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AC5D6-6EE3-4349-A377-E299A18C9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4A5F9-7988-4FF1-A0F7-A84BE93FA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Standardizace ... webové simulátory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37D38-319F-4A88-AE29-FE6D82F1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26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652CB-E94A-484D-9820-ABD7D8A0A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C622F-D6F1-4631-8D49-E1E1D66529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F2DD7-78A9-4990-A205-C321990DC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39176-EE32-404E-9C52-5EA674C2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Standardizace ... webové simulátory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93A78-B80B-4E38-AD79-1CF5E17E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241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B40D81-4131-4D4A-87B9-4DDB5A9AD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C93230-E2E0-4314-BA0B-643E58369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37213-B23C-41AF-AF01-79F45D012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4577D-8D9E-442D-942D-D3B06287E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Standardizace ... webové simulátory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23239-C22C-4D20-9F20-80BA61C93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92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021F5-0AC3-41D6-A8B5-3C2F483D6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1E97C-A287-45C0-8590-AE5B1221F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3C92B-B42F-4699-B34A-948E38F12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/>
              <a:t>T.Kulhánek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9DC92-DA42-437F-BFD3-3158873A0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Bodylight.js 2.0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2835F-4BC5-4296-86E2-B389A31F8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7033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8BC27-80F8-4F4E-94F4-3A4351A19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2EE89-F2B3-4FA3-909F-A9F184542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F839B-1110-4CB2-B1FF-9D48960F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/>
              <a:t>T.Kulhánek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4B958-F363-445B-B5EA-F67AA146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Bodylight.js 2.0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59646-CE80-4A41-8C37-37C35A67A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43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82869-9FAD-4A8C-B000-B09ABFB2A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B165C-3E5B-49F2-933B-A7406D8BC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DD598-EA03-47CA-A931-F716B9D39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5C768-E19E-4667-B956-5A9A5154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0CB5ED-5EBC-4AC1-AAB1-EDF72BEF9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Standardizace ... webové simulátory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2C1C9-955F-438C-B44E-E2A8DB2E0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558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F941B-BDA5-4A06-9EE1-26278AF8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FAA4E-C4DA-40E0-8029-86CF54E58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E7692-5580-40C3-8C6F-8943DB785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87E3AD-690D-4C5D-9D6B-F3A2111CE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99C45C-DAD4-4001-8C8C-877737FA40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2CAB41-4EB4-48A3-9796-4E7F23116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025663-C087-4ACD-B98B-2A855DC2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Standardizace ... webové simulátory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121F5B-2912-4003-83F7-712E2CB30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42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C3691-659F-4E99-AEB8-83EAFCE85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E6B117-7E0A-44A0-BBF7-8DE55187B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0283BB-3F8E-47D1-85E0-CC356101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Standardizace ... webové simulátory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61B81-2592-4BC7-9022-E482AC29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486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4E9DD-2897-427F-8A10-E627B4168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808797-193D-4225-9C56-A9832EBF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Standardizace ... webové simulátory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88B1D-B7E9-44DE-AA8D-5B22DEF7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586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16CA5-4EAA-4C69-B2CF-E99D75A59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44F2C-3B81-4924-928F-1FB46FAD5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C55B4-1F62-4E4B-ABD8-DCBE284E9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13C9F8-8853-4B7A-97E6-B5D01EB63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787C2-6D50-4E20-A3E3-255E79B9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Standardizace ... webové simulátory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C6DE7-B12B-4FBB-B4E8-944B62F5E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701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C33B1-8D99-4B4F-9884-A59C145AC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FBCE76-81BE-40EC-9983-EE415E400B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F4FBE-DF6C-4EE1-8166-07862ACB1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96E6C-85EB-4455-93A3-52E53A967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66558A-2EB7-4F22-AE80-2CCDBCD7D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Standardizace ... webové simulátory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CC57A-3FB3-47C5-B581-75BAD581C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881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31E2F8-0380-4AE4-A917-7B8EC9D4A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77AA2-9C88-4D16-BD68-B77AD66ED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A72E5-1BB1-4F64-8CC6-6E61C9590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T.Kulhánek, ... 1.LF UK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B5FAE-78A6-4D18-818A-D7348285C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Standardizace ... webové simulátory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7D906-217E-4F8B-BC32-77D138A8A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7C9ED-2600-41B4-9452-39F8B49C27E1}" type="slidenum">
              <a:rPr lang="en-GB" smtClean="0"/>
              <a:pPr/>
              <a:t>‹#›</a:t>
            </a:fld>
            <a:r>
              <a:rPr lang="cs-CZ" dirty="0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195030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reative-connections/aurelia-bodylight-plugin" TargetMode="External"/><Relationship Id="rId2" Type="http://schemas.openxmlformats.org/officeDocument/2006/relationships/hyperlink" Target="https://github.com/creative-connections/Bodylight.js-Component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ebcomponents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hyperlink" Target="https://webcomponent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physiome.cz/references/cmpb201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tomas.kulhanek@matfyz.cz" TargetMode="External"/><Relationship Id="rId2" Type="http://schemas.openxmlformats.org/officeDocument/2006/relationships/hyperlink" Target="https://bodylight.physiome.cz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ysiolibrary.org/" TargetMode="External"/><Relationship Id="rId2" Type="http://schemas.openxmlformats.org/officeDocument/2006/relationships/hyperlink" Target="https://www.physiomodel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physiome.cz/references/cmpb201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7.gif"/><Relationship Id="rId4" Type="http://schemas.openxmlformats.org/officeDocument/2006/relationships/hyperlink" Target="https://www.jmir.org/2019/7/e14160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github.com/creative-connections/Bodylight.js-FMU-Compiler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C69DF-1124-4381-9624-F55CEA1C26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Bodylight.js 2.0 - In-browser Web Simulators using Standard Web Components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475C0-3905-4832-956A-3C7AC069CD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2913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Tomáš Kulhánek</a:t>
            </a:r>
            <a:r>
              <a:rPr lang="en-US" dirty="0"/>
              <a:t> and</a:t>
            </a:r>
            <a:r>
              <a:rPr lang="cs-CZ" dirty="0"/>
              <a:t> Jiří </a:t>
            </a:r>
            <a:r>
              <a:rPr lang="cs-CZ" dirty="0" err="1"/>
              <a:t>Kofránek</a:t>
            </a:r>
            <a:endParaRPr lang="cs-CZ" dirty="0"/>
          </a:p>
          <a:p>
            <a:r>
              <a:rPr lang="en-US" dirty="0"/>
              <a:t>Laboratory of Biocybernetics and Computer Aided Learning, First Faculty of Medicine, Charles University, P</a:t>
            </a:r>
            <a:r>
              <a:rPr lang="cs-CZ" dirty="0" err="1"/>
              <a:t>raha</a:t>
            </a:r>
            <a:endParaRPr lang="cs-CZ" dirty="0"/>
          </a:p>
          <a:p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Connections</a:t>
            </a:r>
            <a:r>
              <a:rPr lang="cs-CZ" dirty="0"/>
              <a:t>, s.r.o.</a:t>
            </a:r>
          </a:p>
        </p:txBody>
      </p:sp>
    </p:spTree>
    <p:extLst>
      <p:ext uri="{BB962C8B-B14F-4D97-AF65-F5344CB8AC3E}">
        <p14:creationId xmlns:p14="http://schemas.microsoft.com/office/powerpoint/2010/main" val="870813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F1E56-3890-4DE1-8B47-131F5032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– 3. design and code web simulator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6CA01-1C50-4D25-8BEC-D2688D378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8594B-498F-4015-A6A6-057679D03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Bodylight.js 2.0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E217-7DFD-420B-9067-6CE44AB0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10</a:t>
            </a:fld>
            <a:endParaRPr lang="cs-CZ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91A395-D9B9-45E0-8F7F-0D62064057D8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48863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HTML tag for link</a:t>
            </a:r>
            <a:endParaRPr lang="cs-CZ" dirty="0"/>
          </a:p>
          <a:p>
            <a:pPr lvl="1"/>
            <a:r>
              <a:rPr lang="en-GB" sz="2000" dirty="0">
                <a:latin typeface="Source Code Pro" panose="020B0509030403020204" pitchFamily="49" charset="0"/>
                <a:ea typeface="Source Code Pro" panose="020B0509030403020204" pitchFamily="49" charset="0"/>
              </a:rPr>
              <a:t>&lt;a </a:t>
            </a:r>
            <a:r>
              <a:rPr lang="en-GB" sz="2000" dirty="0" err="1">
                <a:latin typeface="Source Code Pro" panose="020B0509030403020204" pitchFamily="49" charset="0"/>
                <a:ea typeface="Source Code Pro" panose="020B0509030403020204" pitchFamily="49" charset="0"/>
              </a:rPr>
              <a:t>href</a:t>
            </a:r>
            <a:r>
              <a:rPr lang="en-GB" sz="2000" dirty="0">
                <a:latin typeface="Source Code Pro" panose="020B0509030403020204" pitchFamily="49" charset="0"/>
                <a:ea typeface="Source Code Pro" panose="020B0509030403020204" pitchFamily="49" charset="0"/>
              </a:rPr>
              <a:t>=“link”&gt;</a:t>
            </a:r>
            <a:r>
              <a:rPr lang="en-GB" sz="2000" dirty="0" err="1">
                <a:latin typeface="Source Code Pro" panose="020B0509030403020204" pitchFamily="49" charset="0"/>
                <a:ea typeface="Source Code Pro" panose="020B0509030403020204" pitchFamily="49" charset="0"/>
              </a:rPr>
              <a:t>odkaz</a:t>
            </a:r>
            <a:r>
              <a:rPr lang="en-GB" sz="2000" dirty="0">
                <a:latin typeface="Source Code Pro" panose="020B0509030403020204" pitchFamily="49" charset="0"/>
                <a:ea typeface="Source Code Pro" panose="020B0509030403020204" pitchFamily="49" charset="0"/>
              </a:rPr>
              <a:t>&lt;/a&gt;</a:t>
            </a:r>
            <a:endParaRPr lang="cs-CZ" sz="2000" dirty="0">
              <a:latin typeface="Source Code Pro" panose="020B0509030403020204" pitchFamily="49" charset="0"/>
              <a:ea typeface="Source Code Pro" panose="020B0509030403020204" pitchFamily="49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000" dirty="0">
              <a:latin typeface="Source Code Pro" panose="020B0509030403020204" pitchFamily="49" charset="0"/>
              <a:ea typeface="Source Code Pro" panose="020B0509030403020204" pitchFamily="49" charset="0"/>
            </a:endParaRPr>
          </a:p>
          <a:p>
            <a:r>
              <a:rPr lang="en-US" dirty="0"/>
              <a:t>HTML tag for button</a:t>
            </a:r>
            <a:endParaRPr lang="cs-CZ" dirty="0"/>
          </a:p>
          <a:p>
            <a:pPr lvl="1"/>
            <a:r>
              <a:rPr lang="en-GB" sz="2000" dirty="0">
                <a:latin typeface="Source Code Pro" panose="020B0509030403020204" pitchFamily="49" charset="0"/>
                <a:ea typeface="Source Code Pro" panose="020B0509030403020204" pitchFamily="49" charset="0"/>
              </a:rPr>
              <a:t>&lt;</a:t>
            </a:r>
            <a:r>
              <a:rPr lang="cs-CZ" sz="2000" dirty="0" err="1">
                <a:latin typeface="Source Code Pro" panose="020B0509030403020204" pitchFamily="49" charset="0"/>
                <a:ea typeface="Source Code Pro" panose="020B0509030403020204" pitchFamily="49" charset="0"/>
              </a:rPr>
              <a:t>button</a:t>
            </a:r>
            <a:r>
              <a:rPr lang="en-GB" sz="2000" dirty="0">
                <a:latin typeface="Source Code Pro" panose="020B0509030403020204" pitchFamily="49" charset="0"/>
                <a:ea typeface="Source Code Pro" panose="020B0509030403020204" pitchFamily="49" charset="0"/>
              </a:rPr>
              <a:t>&gt;</a:t>
            </a:r>
            <a:r>
              <a:rPr lang="cs-CZ" sz="2000" dirty="0">
                <a:latin typeface="Source Code Pro" panose="020B0509030403020204" pitchFamily="49" charset="0"/>
                <a:ea typeface="Source Code Pro" panose="020B0509030403020204" pitchFamily="49" charset="0"/>
              </a:rPr>
              <a:t>tlačítko</a:t>
            </a:r>
            <a:r>
              <a:rPr lang="en-GB" sz="2000" dirty="0">
                <a:latin typeface="Source Code Pro" panose="020B0509030403020204" pitchFamily="49" charset="0"/>
                <a:ea typeface="Source Code Pro" panose="020B0509030403020204" pitchFamily="49" charset="0"/>
              </a:rPr>
              <a:t>&lt;/</a:t>
            </a:r>
            <a:r>
              <a:rPr lang="cs-CZ" sz="2000" dirty="0" err="1">
                <a:latin typeface="Source Code Pro" panose="020B0509030403020204" pitchFamily="49" charset="0"/>
                <a:ea typeface="Source Code Pro" panose="020B0509030403020204" pitchFamily="49" charset="0"/>
              </a:rPr>
              <a:t>button</a:t>
            </a:r>
            <a:r>
              <a:rPr lang="en-GB" sz="2000" dirty="0">
                <a:latin typeface="Source Code Pro" panose="020B0509030403020204" pitchFamily="49" charset="0"/>
                <a:ea typeface="Source Code Pro" panose="020B0509030403020204" pitchFamily="49" charset="0"/>
              </a:rPr>
              <a:t>&gt;</a:t>
            </a:r>
          </a:p>
          <a:p>
            <a:pPr lvl="1"/>
            <a:endParaRPr lang="en-GB" sz="2000" dirty="0">
              <a:latin typeface="Source Code Pro" panose="020B0509030403020204" pitchFamily="49" charset="0"/>
              <a:ea typeface="Source Code Pro" panose="020B0509030403020204" pitchFamily="49" charset="0"/>
            </a:endParaRPr>
          </a:p>
          <a:p>
            <a:r>
              <a:rPr lang="en-GB" dirty="0"/>
              <a:t>HTML tag for input range</a:t>
            </a:r>
            <a:endParaRPr lang="cs-CZ" dirty="0"/>
          </a:p>
          <a:p>
            <a:pPr lvl="1"/>
            <a:r>
              <a:rPr lang="en-GB" sz="2000" dirty="0">
                <a:latin typeface="Source Code Pro" panose="020B0509030403020204" pitchFamily="49" charset="0"/>
                <a:ea typeface="Source Code Pro" panose="020B0509030403020204" pitchFamily="49" charset="0"/>
              </a:rPr>
              <a:t>&lt;input type="range" min="0" max="10" value="1" step="1"/&gt;</a:t>
            </a:r>
          </a:p>
          <a:p>
            <a:r>
              <a:rPr lang="en-GB" dirty="0"/>
              <a:t>HTML tag for image</a:t>
            </a:r>
            <a:endParaRPr lang="cs-CZ" dirty="0"/>
          </a:p>
          <a:p>
            <a:pPr lvl="1"/>
            <a:r>
              <a:rPr lang="en-GB" sz="2000" dirty="0">
                <a:latin typeface="Source Code Pro" panose="020B0509030403020204" pitchFamily="49" charset="0"/>
                <a:ea typeface="Source Code Pro" panose="020B0509030403020204" pitchFamily="49" charset="0"/>
              </a:rPr>
              <a:t>&lt;</a:t>
            </a:r>
            <a:r>
              <a:rPr lang="en-GB" sz="2000" dirty="0" err="1">
                <a:latin typeface="Source Code Pro" panose="020B0509030403020204" pitchFamily="49" charset="0"/>
                <a:ea typeface="Source Code Pro" panose="020B0509030403020204" pitchFamily="49" charset="0"/>
              </a:rPr>
              <a:t>img</a:t>
            </a:r>
            <a:r>
              <a:rPr lang="en-GB" sz="2000" dirty="0"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lang="en-GB" sz="2000" dirty="0" err="1">
                <a:latin typeface="Source Code Pro" panose="020B0509030403020204" pitchFamily="49" charset="0"/>
                <a:ea typeface="Source Code Pro" panose="020B0509030403020204" pitchFamily="49" charset="0"/>
              </a:rPr>
              <a:t>src</a:t>
            </a:r>
            <a:r>
              <a:rPr lang="en-GB" sz="2000" dirty="0">
                <a:latin typeface="Source Code Pro" panose="020B0509030403020204" pitchFamily="49" charset="0"/>
                <a:ea typeface="Source Code Pro" panose="020B0509030403020204" pitchFamily="49" charset="0"/>
              </a:rPr>
              <a:t>=“heartschema.jpg" alt=“image"/&gt;</a:t>
            </a:r>
          </a:p>
          <a:p>
            <a:endParaRPr lang="en-GB" sz="2400" dirty="0">
              <a:latin typeface="Source Code Pro" panose="020B0509030403020204" pitchFamily="49" charset="0"/>
              <a:ea typeface="Source Code Pro" panose="020B05090304030202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FAACAC-5A41-4BF7-9460-1401C7E52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083" y="2005012"/>
            <a:ext cx="933450" cy="55245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22D3C8C-BCDE-4F6B-8A48-1D209C839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83" y="3275807"/>
            <a:ext cx="1209675" cy="628650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3B66C6F1-FC38-46D9-AAB2-AF246E38E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82" y="4188539"/>
            <a:ext cx="2981325" cy="628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EE207-D628-40C0-A4C8-9E8FE9374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70" y="4976749"/>
            <a:ext cx="1209675" cy="151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03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F1E56-3890-4DE1-8B47-131F5032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77" y="354335"/>
            <a:ext cx="10515600" cy="1325563"/>
          </a:xfrm>
        </p:spPr>
        <p:txBody>
          <a:bodyPr/>
          <a:lstStyle/>
          <a:p>
            <a:r>
              <a:rPr lang="en-US" dirty="0"/>
              <a:t>Workflow – 3. design and code web simulator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6CA01-1C50-4D25-8BEC-D2688D378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8594B-498F-4015-A6A6-057679D03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Bodylight.js 2.0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E217-7DFD-420B-9067-6CE44AB0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11</a:t>
            </a:fld>
            <a:endParaRPr lang="cs-CZ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91A395-D9B9-45E0-8F7F-0D62064057D8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48863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Javascript</a:t>
            </a:r>
            <a:r>
              <a:rPr lang="en-US" dirty="0"/>
              <a:t> code to bind</a:t>
            </a:r>
          </a:p>
          <a:p>
            <a:pPr lvl="1"/>
            <a:r>
              <a:rPr lang="en-US" dirty="0"/>
              <a:t>FMU variables and charts</a:t>
            </a:r>
          </a:p>
          <a:p>
            <a:pPr lvl="1"/>
            <a:r>
              <a:rPr lang="en-US" dirty="0"/>
              <a:t>FMU variables with animatable objects</a:t>
            </a:r>
          </a:p>
          <a:p>
            <a:pPr lvl="1"/>
            <a:r>
              <a:rPr lang="en-US" dirty="0"/>
              <a:t>HTML buttons and inputs to manipulate FMU input variables and parameters</a:t>
            </a:r>
          </a:p>
          <a:p>
            <a:r>
              <a:rPr lang="en-US" dirty="0" err="1"/>
              <a:t>Bodylight</a:t>
            </a:r>
            <a:r>
              <a:rPr lang="en-US" dirty="0"/>
              <a:t>-Composer</a:t>
            </a:r>
          </a:p>
          <a:p>
            <a:pPr lvl="1"/>
            <a:r>
              <a:rPr lang="en-US" dirty="0"/>
              <a:t>Prototype – based on grapes.js user can choose HTML and other components to connect FMU with animation and controls</a:t>
            </a:r>
          </a:p>
          <a:p>
            <a:pPr lvl="1"/>
            <a:endParaRPr lang="en-GB" sz="2000" dirty="0">
              <a:latin typeface="Source Code Pro" panose="020B0509030403020204" pitchFamily="49" charset="0"/>
              <a:ea typeface="Source Code Pro" panose="020B0509030403020204" pitchFamily="49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9E0706A8-3BA0-4D2C-BD5E-6062D1781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25" y="1679898"/>
            <a:ext cx="6201621" cy="401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3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F1E56-3890-4DE1-8B47-131F5032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77" y="354335"/>
            <a:ext cx="10515600" cy="1325563"/>
          </a:xfrm>
        </p:spPr>
        <p:txBody>
          <a:bodyPr/>
          <a:lstStyle/>
          <a:p>
            <a:r>
              <a:rPr lang="en-US" dirty="0"/>
              <a:t>Workflow – 3. design and code web simulator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6CA01-1C50-4D25-8BEC-D2688D378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8594B-498F-4015-A6A6-057679D03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Bodylight.js 2.0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E217-7DFD-420B-9067-6CE44AB0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12</a:t>
            </a:fld>
            <a:endParaRPr lang="cs-CZ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91A395-D9B9-45E0-8F7F-0D62064057D8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48863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Web-components</a:t>
            </a:r>
          </a:p>
          <a:p>
            <a:pPr lvl="1"/>
            <a:r>
              <a:rPr lang="en-US" dirty="0"/>
              <a:t>Bodylight.js 2.x</a:t>
            </a:r>
          </a:p>
          <a:p>
            <a:pPr lvl="1"/>
            <a:r>
              <a:rPr lang="en-US" sz="2000" dirty="0">
                <a:ea typeface="Source Code Pro" panose="020B0509030403020204" pitchFamily="49" charset="0"/>
              </a:rPr>
              <a:t>Library</a:t>
            </a:r>
          </a:p>
          <a:p>
            <a:pPr lvl="1"/>
            <a:r>
              <a:rPr lang="en-US" sz="2000" dirty="0">
                <a:ea typeface="Source Code Pro" panose="020B0509030403020204" pitchFamily="49" charset="0"/>
              </a:rPr>
              <a:t>Source codes at</a:t>
            </a:r>
          </a:p>
          <a:p>
            <a:pPr lvl="1"/>
            <a:r>
              <a:rPr lang="en-US" sz="1400" dirty="0">
                <a:latin typeface="Source Code Pro" panose="020B0509030403020204" pitchFamily="49" charset="0"/>
                <a:ea typeface="Source Code Pro" panose="020B0509030403020204" pitchFamily="49" charset="0"/>
                <a:hlinkClick r:id="rId2"/>
              </a:rPr>
              <a:t>https://github.com/creative-connections/Bodylight.js-Components</a:t>
            </a:r>
            <a:r>
              <a:rPr lang="en-US" sz="1400" dirty="0"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</a:p>
          <a:p>
            <a:pPr lvl="1"/>
            <a:r>
              <a:rPr lang="en-US" sz="1400" dirty="0">
                <a:latin typeface="Source Code Pro" panose="020B0509030403020204" pitchFamily="49" charset="0"/>
                <a:ea typeface="Source Code Pro" panose="020B0509030403020204" pitchFamily="49" charset="0"/>
                <a:hlinkClick r:id="rId3"/>
              </a:rPr>
              <a:t>https://github.com/creative-connections/aurelia-bodylight-plugin</a:t>
            </a:r>
            <a:r>
              <a:rPr lang="en-US" sz="1400" dirty="0"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</a:p>
          <a:p>
            <a:pPr marL="457200" lvl="1" indent="0">
              <a:buNone/>
            </a:pPr>
            <a:endParaRPr lang="en-US" sz="1400" dirty="0">
              <a:latin typeface="Source Code Pro" panose="020B0509030403020204" pitchFamily="49" charset="0"/>
              <a:ea typeface="Source Code Pro" panose="020B0509030403020204" pitchFamily="49" charset="0"/>
            </a:endParaRPr>
          </a:p>
          <a:p>
            <a:pPr lvl="1"/>
            <a:endParaRPr lang="en-GB" sz="2000" dirty="0">
              <a:latin typeface="Source Code Pro" panose="020B0509030403020204" pitchFamily="49" charset="0"/>
              <a:ea typeface="Source Code Pro" panose="020B0509030403020204" pitchFamily="49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9E0706A8-3BA0-4D2C-BD5E-6062D1781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25" y="1679898"/>
            <a:ext cx="6201621" cy="401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12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F2943-152E-4B96-9CCC-14D03F6D7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Components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1996A-4C63-4964-BE91-2D2D1775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537"/>
            <a:ext cx="10515600" cy="4101350"/>
          </a:xfrm>
        </p:spPr>
        <p:txBody>
          <a:bodyPr>
            <a:normAutofit/>
          </a:bodyPr>
          <a:lstStyle/>
          <a:p>
            <a:r>
              <a:rPr lang="en-US" dirty="0"/>
              <a:t>enhance vocabulary of tags by custom tags, custom-elements </a:t>
            </a:r>
          </a:p>
          <a:p>
            <a:r>
              <a:rPr lang="en-US" dirty="0"/>
              <a:t>Standard – supported by modern browsers (</a:t>
            </a:r>
            <a:r>
              <a:rPr lang="en-US" dirty="0" err="1"/>
              <a:t>Firefox,Chrome,Safari,MS</a:t>
            </a:r>
            <a:r>
              <a:rPr lang="en-US" dirty="0"/>
              <a:t> Edge) </a:t>
            </a:r>
            <a:r>
              <a:rPr lang="en-US" dirty="0">
                <a:hlinkClick r:id="rId2"/>
              </a:rPr>
              <a:t>https://webcomponents.org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Define component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Use component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F2245-B513-469B-8FB8-E411F6888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C9576-C237-4E78-A46E-D3A6A6560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Bodylight.js 2.0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226B2-9E95-4B45-AEB5-1F63DE52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13</a:t>
            </a:fld>
            <a:endParaRPr lang="cs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15100-1584-456A-BDC4-79AD86C45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980" y="336076"/>
            <a:ext cx="1914525" cy="1323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05E3D3-80F2-47E4-98BE-FC338A318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723" y="3238125"/>
            <a:ext cx="4830069" cy="884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B52E70-3301-4DA5-858D-4CD8B770F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281" y="4819741"/>
            <a:ext cx="2311750" cy="9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02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F2943-152E-4B96-9CCC-14D03F6D7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Components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1996A-4C63-4964-BE91-2D2D1775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537"/>
            <a:ext cx="10515600" cy="4101350"/>
          </a:xfrm>
        </p:spPr>
        <p:txBody>
          <a:bodyPr>
            <a:normAutofit/>
          </a:bodyPr>
          <a:lstStyle/>
          <a:p>
            <a:r>
              <a:rPr lang="en-US" dirty="0"/>
              <a:t>enhance vocabulary of tags by custom tags, custom-elements </a:t>
            </a:r>
          </a:p>
          <a:p>
            <a:r>
              <a:rPr lang="en-US" dirty="0"/>
              <a:t>Standard – supported by modern browsers (</a:t>
            </a:r>
            <a:r>
              <a:rPr lang="en-US" dirty="0" err="1"/>
              <a:t>Firefox,Chrome,Safari,MS</a:t>
            </a:r>
            <a:r>
              <a:rPr lang="en-US" dirty="0"/>
              <a:t> Edge) </a:t>
            </a:r>
            <a:r>
              <a:rPr lang="en-US" dirty="0">
                <a:hlinkClick r:id="rId2"/>
              </a:rPr>
              <a:t>https://webcomponents.org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Define component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Use component			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F2245-B513-469B-8FB8-E411F6888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C9576-C237-4E78-A46E-D3A6A6560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Bodylight.js 2.0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226B2-9E95-4B45-AEB5-1F63DE52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14</a:t>
            </a:fld>
            <a:endParaRPr lang="cs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15100-1584-456A-BDC4-79AD86C45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980" y="336076"/>
            <a:ext cx="1914525" cy="1323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F6442B-5A67-45D5-878E-8F0BFE6F9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723" y="3238125"/>
            <a:ext cx="4830069" cy="8841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80AE7B-3792-46AB-9ABE-C475C1F21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281" y="4819741"/>
            <a:ext cx="2311750" cy="990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AB649D-104E-4AFC-BF64-F875C5DF5F31}"/>
              </a:ext>
            </a:extLst>
          </p:cNvPr>
          <p:cNvSpPr txBox="1"/>
          <p:nvPr/>
        </p:nvSpPr>
        <p:spPr>
          <a:xfrm>
            <a:off x="6562846" y="2766349"/>
            <a:ext cx="50234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Define components of Bodylight.js: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 component from Bodylight.js library (with </a:t>
            </a:r>
            <a:r>
              <a:rPr lang="en-US" dirty="0" err="1"/>
              <a:t>bdl</a:t>
            </a:r>
            <a:r>
              <a:rPr lang="en-US" dirty="0"/>
              <a:t>- prefix)</a:t>
            </a:r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E82733-349B-4248-9DBF-4B1432863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6018" y="3073021"/>
            <a:ext cx="7176384" cy="283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ABC322-35AC-4EA4-9A6C-D774082DE6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1805" y="5312987"/>
            <a:ext cx="129540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33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F2943-152E-4B96-9CCC-14D03F6D7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Bodylight.js - web Components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1996A-4C63-4964-BE91-2D2D1775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536"/>
            <a:ext cx="10515600" cy="4849813"/>
          </a:xfrm>
        </p:spPr>
        <p:txBody>
          <a:bodyPr>
            <a:normAutofit/>
          </a:bodyPr>
          <a:lstStyle/>
          <a:p>
            <a:r>
              <a:rPr lang="en-US" dirty="0"/>
              <a:t>Range component </a:t>
            </a:r>
            <a:r>
              <a:rPr lang="en-US" sz="2400" b="1" dirty="0">
                <a:latin typeface="Source Code Pro" panose="020B0509030403020204" pitchFamily="49" charset="0"/>
                <a:ea typeface="Source Code Pro" panose="020B0509030403020204" pitchFamily="49" charset="0"/>
              </a:rPr>
              <a:t>&lt;</a:t>
            </a:r>
            <a:r>
              <a:rPr lang="en-US" sz="2400" b="1" dirty="0" err="1">
                <a:latin typeface="Source Code Pro" panose="020B0509030403020204" pitchFamily="49" charset="0"/>
                <a:ea typeface="Source Code Pro" panose="020B0509030403020204" pitchFamily="49" charset="0"/>
              </a:rPr>
              <a:t>bdl</a:t>
            </a:r>
            <a:r>
              <a:rPr lang="en-US" sz="2400" b="1" dirty="0">
                <a:latin typeface="Source Code Pro" panose="020B0509030403020204" pitchFamily="49" charset="0"/>
                <a:ea typeface="Source Code Pro" panose="020B0509030403020204" pitchFamily="49" charset="0"/>
              </a:rPr>
              <a:t>-range&gt;&lt;/</a:t>
            </a:r>
            <a:r>
              <a:rPr lang="en-US" sz="2400" b="1" dirty="0" err="1">
                <a:latin typeface="Source Code Pro" panose="020B0509030403020204" pitchFamily="49" charset="0"/>
                <a:ea typeface="Source Code Pro" panose="020B0509030403020204" pitchFamily="49" charset="0"/>
              </a:rPr>
              <a:t>bdl</a:t>
            </a:r>
            <a:r>
              <a:rPr lang="en-US" sz="2400" b="1" dirty="0">
                <a:latin typeface="Source Code Pro" panose="020B0509030403020204" pitchFamily="49" charset="0"/>
                <a:ea typeface="Source Code Pro" panose="020B0509030403020204" pitchFamily="49" charset="0"/>
              </a:rPr>
              <a:t>-range&gt;</a:t>
            </a:r>
            <a:endParaRPr lang="en-US" b="1" dirty="0">
              <a:latin typeface="Source Code Pro" panose="020B0509030403020204" pitchFamily="49" charset="0"/>
              <a:ea typeface="Source Code Pro" panose="020B0509030403020204" pitchFamily="49" charset="0"/>
            </a:endParaRPr>
          </a:p>
          <a:p>
            <a:r>
              <a:rPr lang="en-US" dirty="0"/>
              <a:t>Definition (in library) – html + </a:t>
            </a:r>
            <a:r>
              <a:rPr lang="en-US" dirty="0" err="1"/>
              <a:t>js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Used in source code: </a:t>
            </a:r>
          </a:p>
          <a:p>
            <a:r>
              <a:rPr lang="en-US" dirty="0"/>
              <a:t>Rendered in browser: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F2245-B513-469B-8FB8-E411F6888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C9576-C237-4E78-A46E-D3A6A6560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Bodylight.js 2.0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226B2-9E95-4B45-AEB5-1F63DE52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15</a:t>
            </a:fld>
            <a:endParaRPr lang="cs-CZ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F60821-1939-488E-AF60-C5E4047D1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150" y="5098652"/>
            <a:ext cx="10158653" cy="4575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D78F57-8F8A-445C-9887-E15E702D6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088" y="2401927"/>
            <a:ext cx="6229350" cy="21621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384CF0-B6F5-49D2-833E-E8A98FC76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689" y="1175319"/>
            <a:ext cx="1895074" cy="3633853"/>
          </a:xfrm>
          <a:prstGeom prst="rect">
            <a:avLst/>
          </a:prstGeom>
        </p:spPr>
      </p:pic>
      <p:pic>
        <p:nvPicPr>
          <p:cNvPr id="21" name="Picture 20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7132136-ABE1-41C8-A8C7-28D5E03AE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89" y="5556250"/>
            <a:ext cx="294322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90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F2943-152E-4B96-9CCC-14D03F6D7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Bodylight.js - web Components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1996A-4C63-4964-BE91-2D2D1775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536"/>
            <a:ext cx="10515600" cy="48498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FMI component </a:t>
            </a:r>
            <a:r>
              <a:rPr lang="en-US" sz="2400" b="1" dirty="0">
                <a:latin typeface="Source Code Pro" panose="020B0509030403020204" pitchFamily="49" charset="0"/>
                <a:ea typeface="Source Code Pro" panose="020B0509030403020204" pitchFamily="49" charset="0"/>
              </a:rPr>
              <a:t>&lt;</a:t>
            </a:r>
            <a:r>
              <a:rPr lang="en-US" sz="2400" b="1" dirty="0" err="1">
                <a:latin typeface="Source Code Pro" panose="020B0509030403020204" pitchFamily="49" charset="0"/>
                <a:ea typeface="Source Code Pro" panose="020B0509030403020204" pitchFamily="49" charset="0"/>
              </a:rPr>
              <a:t>bdl-fmi</a:t>
            </a:r>
            <a:r>
              <a:rPr lang="en-US" sz="2400" b="1" dirty="0">
                <a:latin typeface="Source Code Pro" panose="020B0509030403020204" pitchFamily="49" charset="0"/>
                <a:ea typeface="Source Code Pro" panose="020B0509030403020204" pitchFamily="49" charset="0"/>
              </a:rPr>
              <a:t>&gt;&lt;/</a:t>
            </a:r>
            <a:r>
              <a:rPr lang="en-US" sz="2400" b="1" dirty="0" err="1">
                <a:latin typeface="Source Code Pro" panose="020B0509030403020204" pitchFamily="49" charset="0"/>
                <a:ea typeface="Source Code Pro" panose="020B0509030403020204" pitchFamily="49" charset="0"/>
              </a:rPr>
              <a:t>bdl-fmi</a:t>
            </a:r>
            <a:r>
              <a:rPr lang="en-US" sz="2400" b="1" dirty="0">
                <a:latin typeface="Source Code Pro" panose="020B0509030403020204" pitchFamily="49" charset="0"/>
                <a:ea typeface="Source Code Pro" panose="020B0509030403020204" pitchFamily="49" charset="0"/>
              </a:rPr>
              <a:t>&gt;</a:t>
            </a:r>
            <a:endParaRPr lang="en-US" b="1" dirty="0">
              <a:latin typeface="Source Code Pro" panose="020B0509030403020204" pitchFamily="49" charset="0"/>
              <a:ea typeface="Source Code Pro" panose="020B0509030403020204" pitchFamily="49" charset="0"/>
            </a:endParaRPr>
          </a:p>
          <a:p>
            <a:r>
              <a:rPr lang="en-US" dirty="0"/>
              <a:t>Definition (in library) – html + </a:t>
            </a:r>
            <a:r>
              <a:rPr lang="en-US" dirty="0" err="1"/>
              <a:t>js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Used in source code: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Rendered in browser: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F2245-B513-469B-8FB8-E411F6888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C9576-C237-4E78-A46E-D3A6A6560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Bodylight.js 2.0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226B2-9E95-4B45-AEB5-1F63DE52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16</a:t>
            </a:fld>
            <a:endParaRPr lang="cs-CZ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3C422A-1814-49CF-ABCB-0DF0D9E72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119" y="4421251"/>
            <a:ext cx="6162675" cy="1438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CEC1AD-C8A9-4A02-87EF-4116F45E0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997" y="2371410"/>
            <a:ext cx="1984824" cy="2437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0D8FFD-A722-4763-AEB3-0435D58BE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119" y="2371410"/>
            <a:ext cx="5000625" cy="1971675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C20F3114-FDA1-4F7D-9AE6-69F62C1FC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19" y="5852507"/>
            <a:ext cx="233362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81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F2943-152E-4B96-9CCC-14D03F6D7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Bodylight.js - web Components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1996A-4C63-4964-BE91-2D2D1775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536"/>
            <a:ext cx="10515600" cy="48498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Charts component </a:t>
            </a:r>
            <a:r>
              <a:rPr lang="en-US" sz="2400" b="1" dirty="0">
                <a:latin typeface="Source Code Pro" panose="020B0509030403020204" pitchFamily="49" charset="0"/>
                <a:ea typeface="Source Code Pro" panose="020B0509030403020204" pitchFamily="49" charset="0"/>
              </a:rPr>
              <a:t>&lt;</a:t>
            </a:r>
            <a:r>
              <a:rPr lang="en-US" sz="2400" b="1" dirty="0" err="1">
                <a:latin typeface="Source Code Pro" panose="020B0509030403020204" pitchFamily="49" charset="0"/>
                <a:ea typeface="Source Code Pro" panose="020B0509030403020204" pitchFamily="49" charset="0"/>
              </a:rPr>
              <a:t>bdl-chartjs</a:t>
            </a:r>
            <a:r>
              <a:rPr lang="en-US" sz="2400" b="1" dirty="0">
                <a:latin typeface="Source Code Pro" panose="020B0509030403020204" pitchFamily="49" charset="0"/>
                <a:ea typeface="Source Code Pro" panose="020B0509030403020204" pitchFamily="49" charset="0"/>
              </a:rPr>
              <a:t>&gt;&lt;/</a:t>
            </a:r>
            <a:r>
              <a:rPr lang="en-US" sz="2400" b="1" dirty="0" err="1">
                <a:latin typeface="Source Code Pro" panose="020B0509030403020204" pitchFamily="49" charset="0"/>
                <a:ea typeface="Source Code Pro" panose="020B0509030403020204" pitchFamily="49" charset="0"/>
              </a:rPr>
              <a:t>bdl-chartjs</a:t>
            </a:r>
            <a:r>
              <a:rPr lang="en-US" sz="2400" b="1" dirty="0">
                <a:latin typeface="Source Code Pro" panose="020B0509030403020204" pitchFamily="49" charset="0"/>
                <a:ea typeface="Source Code Pro" panose="020B0509030403020204" pitchFamily="49" charset="0"/>
              </a:rPr>
              <a:t>&gt;</a:t>
            </a:r>
            <a:endParaRPr lang="en-US" b="1" dirty="0">
              <a:latin typeface="Source Code Pro" panose="020B0509030403020204" pitchFamily="49" charset="0"/>
              <a:ea typeface="Source Code Pro" panose="020B0509030403020204" pitchFamily="49" charset="0"/>
            </a:endParaRPr>
          </a:p>
          <a:p>
            <a:r>
              <a:rPr lang="en-US" dirty="0"/>
              <a:t>Definition (in library) – html + </a:t>
            </a:r>
            <a:r>
              <a:rPr lang="en-US" dirty="0" err="1"/>
              <a:t>js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Used in source code: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Rendered in browser: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F2245-B513-469B-8FB8-E411F6888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C9576-C237-4E78-A46E-D3A6A6560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Bodylight.js 2.0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226B2-9E95-4B45-AEB5-1F63DE52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17</a:t>
            </a:fld>
            <a:endParaRPr lang="cs-CZ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4B8330-7017-4F29-80E6-B8AF0667A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43752"/>
            <a:ext cx="3514725" cy="2209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83A514-1260-4F26-94C0-5E70C5DE5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119" y="2436749"/>
            <a:ext cx="4838700" cy="2352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B25FA6-A204-4425-AF85-05D473BAA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925" y="4942975"/>
            <a:ext cx="5953125" cy="5619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4F6D6E-96BC-4DF2-85A3-1B8D4B159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120" y="5497092"/>
            <a:ext cx="1337268" cy="91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06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F2943-152E-4B96-9CCC-14D03F6D7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Bodylight.js - web Components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1996A-4C63-4964-BE91-2D2D1775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536"/>
            <a:ext cx="10515600" cy="50705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Animation component </a:t>
            </a:r>
            <a:r>
              <a:rPr lang="en-US" sz="2400" b="1" dirty="0">
                <a:latin typeface="Source Code Pro" panose="020B0509030403020204" pitchFamily="49" charset="0"/>
                <a:ea typeface="Source Code Pro" panose="020B0509030403020204" pitchFamily="49" charset="0"/>
              </a:rPr>
              <a:t>&lt;</a:t>
            </a:r>
            <a:r>
              <a:rPr lang="en-US" sz="2400" b="1" dirty="0" err="1">
                <a:latin typeface="Source Code Pro" panose="020B0509030403020204" pitchFamily="49" charset="0"/>
                <a:ea typeface="Source Code Pro" panose="020B0509030403020204" pitchFamily="49" charset="0"/>
              </a:rPr>
              <a:t>bdl</a:t>
            </a:r>
            <a:r>
              <a:rPr lang="en-US" sz="2400" b="1" dirty="0">
                <a:latin typeface="Source Code Pro" panose="020B0509030403020204" pitchFamily="49" charset="0"/>
                <a:ea typeface="Source Code Pro" panose="020B0509030403020204" pitchFamily="49" charset="0"/>
              </a:rPr>
              <a:t>-animate-adobe&gt;&lt;/</a:t>
            </a:r>
            <a:r>
              <a:rPr lang="en-US" sz="2400" b="1" dirty="0" err="1">
                <a:latin typeface="Source Code Pro" panose="020B0509030403020204" pitchFamily="49" charset="0"/>
                <a:ea typeface="Source Code Pro" panose="020B0509030403020204" pitchFamily="49" charset="0"/>
              </a:rPr>
              <a:t>bdl</a:t>
            </a:r>
            <a:r>
              <a:rPr lang="en-US" sz="2400" b="1" dirty="0">
                <a:latin typeface="Source Code Pro" panose="020B0509030403020204" pitchFamily="49" charset="0"/>
                <a:ea typeface="Source Code Pro" panose="020B0509030403020204" pitchFamily="49" charset="0"/>
              </a:rPr>
              <a:t>-animate-adobe&gt;</a:t>
            </a:r>
            <a:endParaRPr lang="en-US" b="1" dirty="0">
              <a:latin typeface="Source Code Pro" panose="020B0509030403020204" pitchFamily="49" charset="0"/>
              <a:ea typeface="Source Code Pro" panose="020B0509030403020204" pitchFamily="49" charset="0"/>
            </a:endParaRPr>
          </a:p>
          <a:p>
            <a:r>
              <a:rPr lang="en-US" dirty="0"/>
              <a:t>Definition (in library) – html + </a:t>
            </a:r>
            <a:r>
              <a:rPr lang="en-US" dirty="0" err="1"/>
              <a:t>js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Used in source code: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Rendered in browser: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F2245-B513-469B-8FB8-E411F6888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C9576-C237-4E78-A46E-D3A6A6560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Bodylight.js 2.0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226B2-9E95-4B45-AEB5-1F63DE52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18</a:t>
            </a:fld>
            <a:endParaRPr lang="cs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13CFEB-D538-4DF0-9DAA-E7AC93917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63" y="2702469"/>
            <a:ext cx="3800648" cy="1023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8C259C-6761-4C07-92F0-AB619EFB9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04337"/>
            <a:ext cx="4505325" cy="2076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773670-56C1-4B30-9A55-B0C82F198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63" y="4133274"/>
            <a:ext cx="3483885" cy="14683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DDBA5E-EDEA-4261-AE12-DABC0C132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5059" y="4321012"/>
            <a:ext cx="1537961" cy="207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15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FBC1C-37BA-40B9-B627-9A9D02C7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0625"/>
            <a:ext cx="5362575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Web</a:t>
            </a:r>
            <a:r>
              <a:rPr lang="cs-CZ" dirty="0"/>
              <a:t> </a:t>
            </a:r>
            <a:r>
              <a:rPr lang="cs-CZ" dirty="0" err="1"/>
              <a:t>simul</a:t>
            </a:r>
            <a:r>
              <a:rPr lang="en-US" dirty="0" err="1"/>
              <a:t>ator</a:t>
            </a:r>
            <a:br>
              <a:rPr lang="cs-CZ" dirty="0"/>
            </a:br>
            <a:r>
              <a:rPr lang="en-US" dirty="0"/>
              <a:t>of hemodynamics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120975-2EF0-4960-AB20-BA5E05AEF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325" y="2205831"/>
            <a:ext cx="4686300" cy="27527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0BD6-7F44-4A60-A234-36A2BF754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FA2EC-0447-4FF9-8B6B-BFDF5CDE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19</a:t>
            </a:fld>
            <a:endParaRPr lang="cs-CZ" dirty="0"/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BBDE3267-2FDC-4E5B-B691-34FDE450A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49" y="332807"/>
            <a:ext cx="2832345" cy="610609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117CB0A-0BFA-4537-B66E-C65B9340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Bodylight.js 2.0</a:t>
            </a:r>
          </a:p>
        </p:txBody>
      </p:sp>
    </p:spTree>
    <p:extLst>
      <p:ext uri="{BB962C8B-B14F-4D97-AF65-F5344CB8AC3E}">
        <p14:creationId xmlns:p14="http://schemas.microsoft.com/office/powerpoint/2010/main" val="396584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33A84-EA53-4A4A-8B88-DD9CB6C7D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</a:t>
            </a:r>
            <a:endParaRPr lang="en-GB" dirty="0"/>
          </a:p>
        </p:txBody>
      </p:sp>
      <p:pic>
        <p:nvPicPr>
          <p:cNvPr id="8" name="Content Placeholder 7" descr="A person with curly hair&#10;&#10;Description automatically generated with medium confidence">
            <a:extLst>
              <a:ext uri="{FF2B5EF4-FFF2-40B4-BE49-F238E27FC236}">
                <a16:creationId xmlns:a16="http://schemas.microsoft.com/office/drawing/2014/main" id="{A62B55B3-BB81-4353-AB79-8807DB31F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33739"/>
            <a:ext cx="1189779" cy="118977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314EA-6B20-474C-BFE8-C1D8415FC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3D9F3-F2AE-42E3-9B91-080FFBB2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2</a:t>
            </a:fld>
            <a:endParaRPr lang="cs-CZ" dirty="0"/>
          </a:p>
        </p:txBody>
      </p:sp>
      <p:pic>
        <p:nvPicPr>
          <p:cNvPr id="10" name="Picture 9" descr="A picture containing wall, person, person, indoor&#10;&#10;Description automatically generated">
            <a:extLst>
              <a:ext uri="{FF2B5EF4-FFF2-40B4-BE49-F238E27FC236}">
                <a16:creationId xmlns:a16="http://schemas.microsoft.com/office/drawing/2014/main" id="{55F01E79-36C2-4CF9-A607-185577F7B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20" y="2833738"/>
            <a:ext cx="1189780" cy="1189780"/>
          </a:xfrm>
          <a:prstGeom prst="rect">
            <a:avLst/>
          </a:prstGeom>
        </p:spPr>
      </p:pic>
      <p:pic>
        <p:nvPicPr>
          <p:cNvPr id="12" name="Picture 11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2FD62F3-316F-4593-B167-735B8EEAF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503744"/>
            <a:ext cx="1189780" cy="1189780"/>
          </a:xfrm>
          <a:prstGeom prst="rect">
            <a:avLst/>
          </a:prstGeom>
        </p:spPr>
      </p:pic>
      <p:pic>
        <p:nvPicPr>
          <p:cNvPr id="14" name="Picture 13" descr="A picture containing person, person, indoor, glasses&#10;&#10;Description automatically generated">
            <a:extLst>
              <a:ext uri="{FF2B5EF4-FFF2-40B4-BE49-F238E27FC236}">
                <a16:creationId xmlns:a16="http://schemas.microsoft.com/office/drawing/2014/main" id="{006CE5B2-6DF6-4230-87A3-C1ABFD369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041" y="2851423"/>
            <a:ext cx="1189779" cy="1189779"/>
          </a:xfrm>
          <a:prstGeom prst="rect">
            <a:avLst/>
          </a:prstGeom>
        </p:spPr>
      </p:pic>
      <p:pic>
        <p:nvPicPr>
          <p:cNvPr id="16" name="Picture 15" descr="A picture containing person, necktie, person, wall&#10;&#10;Description automatically generated">
            <a:extLst>
              <a:ext uri="{FF2B5EF4-FFF2-40B4-BE49-F238E27FC236}">
                <a16:creationId xmlns:a16="http://schemas.microsoft.com/office/drawing/2014/main" id="{34B744F6-6374-4EEA-AFA6-C0AA4237C9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21" y="4503745"/>
            <a:ext cx="1189780" cy="1189780"/>
          </a:xfrm>
          <a:prstGeom prst="rect">
            <a:avLst/>
          </a:prstGeom>
        </p:spPr>
      </p:pic>
      <p:pic>
        <p:nvPicPr>
          <p:cNvPr id="18" name="Picture 17" descr="A person with long hair and glasses&#10;&#10;Description automatically generated with medium confidence">
            <a:extLst>
              <a:ext uri="{FF2B5EF4-FFF2-40B4-BE49-F238E27FC236}">
                <a16:creationId xmlns:a16="http://schemas.microsoft.com/office/drawing/2014/main" id="{CD5A63DC-01E5-42EF-A941-B5C07355AC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05" y="4466809"/>
            <a:ext cx="1226715" cy="1226715"/>
          </a:xfrm>
          <a:prstGeom prst="rect">
            <a:avLst/>
          </a:prstGeom>
        </p:spPr>
      </p:pic>
      <p:pic>
        <p:nvPicPr>
          <p:cNvPr id="20" name="Picture 1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BB709D9-3074-4A79-B773-E76453EEA6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24" y="4471747"/>
            <a:ext cx="1226715" cy="1226715"/>
          </a:xfrm>
          <a:prstGeom prst="rect">
            <a:avLst/>
          </a:prstGeom>
        </p:spPr>
      </p:pic>
      <p:pic>
        <p:nvPicPr>
          <p:cNvPr id="22" name="Picture 21" descr="A picture containing wall, person, necktie, person&#10;&#10;Description automatically generated">
            <a:extLst>
              <a:ext uri="{FF2B5EF4-FFF2-40B4-BE49-F238E27FC236}">
                <a16:creationId xmlns:a16="http://schemas.microsoft.com/office/drawing/2014/main" id="{CD5A9F01-7C42-42C1-95AA-D393488D3E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48" y="2834110"/>
            <a:ext cx="1189779" cy="1189779"/>
          </a:xfrm>
          <a:prstGeom prst="rect">
            <a:avLst/>
          </a:prstGeom>
        </p:spPr>
      </p:pic>
      <p:pic>
        <p:nvPicPr>
          <p:cNvPr id="24" name="Picture 2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48A5D90-6DD1-4766-8A73-B3CE7DB07D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769" y="2833739"/>
            <a:ext cx="1180632" cy="1180632"/>
          </a:xfrm>
          <a:prstGeom prst="rect">
            <a:avLst/>
          </a:prstGeom>
        </p:spPr>
      </p:pic>
      <p:pic>
        <p:nvPicPr>
          <p:cNvPr id="26" name="Picture 2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D4512CD-ACEE-4CFE-98BF-858F576E06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074" y="2801376"/>
            <a:ext cx="1222141" cy="1222141"/>
          </a:xfrm>
          <a:prstGeom prst="rect">
            <a:avLst/>
          </a:prstGeom>
        </p:spPr>
      </p:pic>
      <p:pic>
        <p:nvPicPr>
          <p:cNvPr id="28" name="Picture 27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59E8C2D6-C35E-4E68-96C8-B619F0B2BF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833738"/>
            <a:ext cx="1180633" cy="1180633"/>
          </a:xfrm>
          <a:prstGeom prst="rect">
            <a:avLst/>
          </a:prstGeom>
        </p:spPr>
      </p:pic>
      <p:pic>
        <p:nvPicPr>
          <p:cNvPr id="30" name="Picture 29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6A2636F4-E14C-4DB7-980A-B0C3ACF1B0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769" y="4429874"/>
            <a:ext cx="1226715" cy="122671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5E4276F-E1DA-46FF-9FAA-045E96AD2944}"/>
              </a:ext>
            </a:extLst>
          </p:cNvPr>
          <p:cNvSpPr txBox="1"/>
          <p:nvPr/>
        </p:nvSpPr>
        <p:spPr>
          <a:xfrm>
            <a:off x="838199" y="4041202"/>
            <a:ext cx="1315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Mgr. Martin </a:t>
            </a:r>
            <a:r>
              <a:rPr lang="cs-CZ" sz="1200" dirty="0" err="1"/>
              <a:t>Feber</a:t>
            </a:r>
            <a:endParaRPr lang="en-GB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156899-28E0-4EDC-BD61-86628264403D}"/>
              </a:ext>
            </a:extLst>
          </p:cNvPr>
          <p:cNvSpPr txBox="1"/>
          <p:nvPr/>
        </p:nvSpPr>
        <p:spPr>
          <a:xfrm>
            <a:off x="2391620" y="4041736"/>
            <a:ext cx="1226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Martin Brož, </a:t>
            </a:r>
            <a:r>
              <a:rPr lang="cs-CZ" sz="1200" dirty="0" err="1"/>
              <a:t>DiS</a:t>
            </a:r>
            <a:endParaRPr lang="en-GB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C35D1C-06B8-4F37-B82E-313BA55EE79F}"/>
              </a:ext>
            </a:extLst>
          </p:cNvPr>
          <p:cNvSpPr txBox="1"/>
          <p:nvPr/>
        </p:nvSpPr>
        <p:spPr>
          <a:xfrm>
            <a:off x="3926572" y="4042079"/>
            <a:ext cx="122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Doc. MUDr. Jiří </a:t>
            </a:r>
            <a:r>
              <a:rPr lang="cs-CZ" sz="1200" dirty="0" err="1"/>
              <a:t>Kofránek</a:t>
            </a:r>
            <a:r>
              <a:rPr lang="cs-CZ" sz="1200" dirty="0"/>
              <a:t>, CSc.</a:t>
            </a:r>
            <a:endParaRPr lang="en-GB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AD291B-FA1F-4F23-ABDC-A58EBEFABE82}"/>
              </a:ext>
            </a:extLst>
          </p:cNvPr>
          <p:cNvSpPr txBox="1"/>
          <p:nvPr/>
        </p:nvSpPr>
        <p:spPr>
          <a:xfrm>
            <a:off x="5405410" y="4001034"/>
            <a:ext cx="152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RNDr. Mgr. et Mgr. Arnošt Mládek, Ph.D.</a:t>
            </a:r>
            <a:endParaRPr lang="en-GB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CB4CF5-6EF6-4A84-9BBA-5B8601009869}"/>
              </a:ext>
            </a:extLst>
          </p:cNvPr>
          <p:cNvSpPr txBox="1"/>
          <p:nvPr/>
        </p:nvSpPr>
        <p:spPr>
          <a:xfrm>
            <a:off x="6903806" y="4008002"/>
            <a:ext cx="152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Mgr. Tomáš Kulhánek, Ph.D.</a:t>
            </a:r>
            <a:endParaRPr lang="en-GB" sz="1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A93D33-0176-4B28-BD7E-A9C71AF60579}"/>
              </a:ext>
            </a:extLst>
          </p:cNvPr>
          <p:cNvSpPr txBox="1"/>
          <p:nvPr/>
        </p:nvSpPr>
        <p:spPr>
          <a:xfrm>
            <a:off x="8402202" y="4014970"/>
            <a:ext cx="152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MUDr. Jitka </a:t>
            </a:r>
            <a:r>
              <a:rPr lang="cs-CZ" sz="1200" dirty="0" err="1"/>
              <a:t>Feberová</a:t>
            </a:r>
            <a:r>
              <a:rPr lang="cs-CZ" sz="1200" dirty="0"/>
              <a:t>, Ph.D.</a:t>
            </a:r>
            <a:endParaRPr lang="en-GB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51FD27-C00F-4ED1-9F6C-6737AF761F53}"/>
              </a:ext>
            </a:extLst>
          </p:cNvPr>
          <p:cNvSpPr txBox="1"/>
          <p:nvPr/>
        </p:nvSpPr>
        <p:spPr>
          <a:xfrm>
            <a:off x="9900598" y="4021938"/>
            <a:ext cx="1521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Klára Ulčová, </a:t>
            </a:r>
            <a:r>
              <a:rPr lang="cs-CZ" sz="1200" dirty="0" err="1"/>
              <a:t>DiS</a:t>
            </a:r>
            <a:r>
              <a:rPr lang="cs-CZ" sz="1200" dirty="0"/>
              <a:t>.</a:t>
            </a:r>
            <a:endParaRPr lang="en-GB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A7DB02-C4B4-4C38-AB3B-66D0A8CE2AC7}"/>
              </a:ext>
            </a:extLst>
          </p:cNvPr>
          <p:cNvSpPr txBox="1"/>
          <p:nvPr/>
        </p:nvSpPr>
        <p:spPr>
          <a:xfrm>
            <a:off x="735298" y="5693524"/>
            <a:ext cx="152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Mgr. Marek </a:t>
            </a:r>
            <a:r>
              <a:rPr lang="cs-CZ" sz="1200" dirty="0" err="1"/>
              <a:t>Mateják</a:t>
            </a:r>
            <a:r>
              <a:rPr lang="cs-CZ" sz="1200" dirty="0"/>
              <a:t>, Ph.D.</a:t>
            </a:r>
            <a:endParaRPr lang="en-GB" sz="1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AC2D4B-3F0C-44A2-B466-BCC59BD654B7}"/>
              </a:ext>
            </a:extLst>
          </p:cNvPr>
          <p:cNvSpPr txBox="1"/>
          <p:nvPr/>
        </p:nvSpPr>
        <p:spPr>
          <a:xfrm>
            <a:off x="2387080" y="5730952"/>
            <a:ext cx="1521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Ing. Jan Šilar, Ph.D.</a:t>
            </a:r>
            <a:endParaRPr lang="en-GB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45427A-70D7-45ED-ADFE-0365D47A154D}"/>
              </a:ext>
            </a:extLst>
          </p:cNvPr>
          <p:cNvSpPr txBox="1"/>
          <p:nvPr/>
        </p:nvSpPr>
        <p:spPr>
          <a:xfrm>
            <a:off x="6972769" y="5762554"/>
            <a:ext cx="152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Bc. Veronika Sýkorová, </a:t>
            </a:r>
            <a:r>
              <a:rPr lang="cs-CZ" sz="1200" dirty="0" err="1"/>
              <a:t>DiS</a:t>
            </a:r>
            <a:r>
              <a:rPr lang="cs-CZ" sz="1200" dirty="0"/>
              <a:t>.</a:t>
            </a:r>
            <a:endParaRPr lang="en-GB" sz="1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2FC584-7A46-40CD-AF88-F3BEDB8B6E1F}"/>
              </a:ext>
            </a:extLst>
          </p:cNvPr>
          <p:cNvSpPr txBox="1"/>
          <p:nvPr/>
        </p:nvSpPr>
        <p:spPr>
          <a:xfrm>
            <a:off x="5419348" y="5772072"/>
            <a:ext cx="1521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Bc. David Polák</a:t>
            </a:r>
            <a:endParaRPr lang="en-GB" sz="1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C816414-81CB-4B6C-B6CA-7114B5AD77DD}"/>
              </a:ext>
            </a:extLst>
          </p:cNvPr>
          <p:cNvSpPr txBox="1"/>
          <p:nvPr/>
        </p:nvSpPr>
        <p:spPr>
          <a:xfrm>
            <a:off x="3926572" y="5823286"/>
            <a:ext cx="1521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Ing. Filip Ježek, Ph.D.</a:t>
            </a:r>
            <a:endParaRPr lang="en-GB" sz="12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ABDED8-B45C-4B5B-90FE-32E5C6CF4983}"/>
              </a:ext>
            </a:extLst>
          </p:cNvPr>
          <p:cNvSpPr txBox="1"/>
          <p:nvPr/>
        </p:nvSpPr>
        <p:spPr>
          <a:xfrm>
            <a:off x="838198" y="1892590"/>
            <a:ext cx="7354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Laboratory of Biocybernetics, Charles University in Prague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en-US" dirty="0"/>
              <a:t>We teach for Czech Technical University</a:t>
            </a:r>
          </a:p>
          <a:p>
            <a:pPr marL="285750" indent="-285750">
              <a:buFontTx/>
              <a:buChar char="-"/>
            </a:pPr>
            <a:r>
              <a:rPr lang="en-US" dirty="0"/>
              <a:t>We teach for high school of art and design, </a:t>
            </a:r>
            <a:r>
              <a:rPr lang="cs-CZ" dirty="0"/>
              <a:t>SOŠ</a:t>
            </a:r>
            <a:r>
              <a:rPr lang="en-US" dirty="0"/>
              <a:t>,</a:t>
            </a:r>
            <a:r>
              <a:rPr lang="cs-CZ" dirty="0"/>
              <a:t> VOŠ Václava </a:t>
            </a:r>
            <a:r>
              <a:rPr lang="cs-CZ" dirty="0" err="1"/>
              <a:t>Hollara</a:t>
            </a:r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BEF8C7-5578-492C-AC8C-AA2545175995}"/>
              </a:ext>
            </a:extLst>
          </p:cNvPr>
          <p:cNvSpPr txBox="1"/>
          <p:nvPr/>
        </p:nvSpPr>
        <p:spPr>
          <a:xfrm>
            <a:off x="8153400" y="1812089"/>
            <a:ext cx="4296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connections</a:t>
            </a:r>
            <a:r>
              <a:rPr lang="cs-CZ" dirty="0"/>
              <a:t> s.r.o.</a:t>
            </a:r>
          </a:p>
          <a:p>
            <a:r>
              <a:rPr lang="cs-CZ" dirty="0"/>
              <a:t>spin </a:t>
            </a:r>
            <a:r>
              <a:rPr lang="cs-CZ" dirty="0" err="1"/>
              <a:t>off</a:t>
            </a:r>
            <a:r>
              <a:rPr lang="cs-CZ" dirty="0"/>
              <a:t> </a:t>
            </a:r>
            <a:r>
              <a:rPr lang="en-US" dirty="0"/>
              <a:t>company</a:t>
            </a:r>
            <a:endParaRPr lang="en-GB" dirty="0"/>
          </a:p>
        </p:txBody>
      </p:sp>
      <p:sp>
        <p:nvSpPr>
          <p:cNvPr id="45" name="Footer Placeholder 4">
            <a:extLst>
              <a:ext uri="{FF2B5EF4-FFF2-40B4-BE49-F238E27FC236}">
                <a16:creationId xmlns:a16="http://schemas.microsoft.com/office/drawing/2014/main" id="{9CAD7899-7E9C-41F2-997B-16651A94A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Bodylight.js 2.0</a:t>
            </a:r>
          </a:p>
        </p:txBody>
      </p:sp>
    </p:spTree>
    <p:extLst>
      <p:ext uri="{BB962C8B-B14F-4D97-AF65-F5344CB8AC3E}">
        <p14:creationId xmlns:p14="http://schemas.microsoft.com/office/powerpoint/2010/main" val="633606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FBC1C-37BA-40B9-B627-9A9D02C7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0625"/>
            <a:ext cx="53625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Web</a:t>
            </a:r>
            <a:r>
              <a:rPr lang="cs-CZ" dirty="0"/>
              <a:t> </a:t>
            </a:r>
            <a:r>
              <a:rPr lang="cs-CZ" dirty="0" err="1"/>
              <a:t>simul</a:t>
            </a:r>
            <a:r>
              <a:rPr lang="en-US" dirty="0" err="1"/>
              <a:t>ator</a:t>
            </a:r>
            <a:r>
              <a:rPr lang="en-US" dirty="0"/>
              <a:t> of</a:t>
            </a:r>
            <a:br>
              <a:rPr lang="cs-CZ" dirty="0"/>
            </a:br>
            <a:r>
              <a:rPr lang="cs-CZ" dirty="0" err="1"/>
              <a:t>hemodynami</a:t>
            </a:r>
            <a:r>
              <a:rPr lang="en-US" dirty="0"/>
              <a:t>cs</a:t>
            </a:r>
            <a:r>
              <a:rPr lang="cs-CZ" dirty="0"/>
              <a:t>, </a:t>
            </a:r>
            <a:r>
              <a:rPr lang="en-US" dirty="0"/>
              <a:t>different </a:t>
            </a:r>
            <a:r>
              <a:rPr lang="cs-CZ" dirty="0"/>
              <a:t>layout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0BD6-7F44-4A60-A234-36A2BF754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/>
              <a:t>T.Kulh</a:t>
            </a:r>
            <a:r>
              <a:rPr lang="cs-CZ" dirty="0"/>
              <a:t>á</a:t>
            </a:r>
            <a:r>
              <a:rPr lang="en-US" dirty="0"/>
              <a:t>nek, ... 1.LF 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FA2EC-0447-4FF9-8B6B-BFDF5CDE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20</a:t>
            </a:fld>
            <a:endParaRPr lang="cs-CZ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AA7AA5-5796-4AD4-8DCE-7B6C9E0FC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2044990"/>
            <a:ext cx="5638800" cy="3952875"/>
          </a:xfrm>
          <a:prstGeom prst="rect">
            <a:avLst/>
          </a:prstGeom>
        </p:spPr>
      </p:pic>
      <p:pic>
        <p:nvPicPr>
          <p:cNvPr id="19" name="Content Placeholder 18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B60392B2-17BC-4D9A-9B9D-BE33BC960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583" y="1845758"/>
            <a:ext cx="5647481" cy="4351338"/>
          </a:xfr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7717774-5F98-44CB-AD98-18963DF0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Bodylight.js 2.0</a:t>
            </a:r>
          </a:p>
        </p:txBody>
      </p:sp>
    </p:spTree>
    <p:extLst>
      <p:ext uri="{BB962C8B-B14F-4D97-AF65-F5344CB8AC3E}">
        <p14:creationId xmlns:p14="http://schemas.microsoft.com/office/powerpoint/2010/main" val="2536552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FBC1C-37BA-40B9-B627-9A9D02C7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0625"/>
            <a:ext cx="992528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Web</a:t>
            </a:r>
            <a:r>
              <a:rPr lang="cs-CZ" dirty="0"/>
              <a:t> </a:t>
            </a:r>
            <a:r>
              <a:rPr lang="cs-CZ" dirty="0" err="1"/>
              <a:t>simul</a:t>
            </a:r>
            <a:r>
              <a:rPr lang="en-US" dirty="0" err="1"/>
              <a:t>ator</a:t>
            </a:r>
            <a:r>
              <a:rPr lang="en-US" dirty="0"/>
              <a:t> of </a:t>
            </a:r>
            <a:r>
              <a:rPr lang="cs-CZ" dirty="0" err="1"/>
              <a:t>hemodynami</a:t>
            </a:r>
            <a:r>
              <a:rPr lang="en-US" dirty="0"/>
              <a:t>cs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0BD6-7F44-4A60-A234-36A2BF754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/>
              <a:t>T.Kulh</a:t>
            </a:r>
            <a:r>
              <a:rPr lang="cs-CZ" dirty="0"/>
              <a:t>á</a:t>
            </a:r>
            <a:r>
              <a:rPr lang="en-US" dirty="0"/>
              <a:t>nek, ... 1.LF 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FA2EC-0447-4FF9-8B6B-BFDF5CDE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21</a:t>
            </a:fld>
            <a:endParaRPr lang="cs-CZ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7717774-5F98-44CB-AD98-18963DF0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Bodylight.js 2.0</a:t>
            </a:r>
          </a:p>
        </p:txBody>
      </p:sp>
      <p:pic>
        <p:nvPicPr>
          <p:cNvPr id="9" name="Content Placeholder 8" descr="Chart&#10;&#10;Description automatically generated">
            <a:extLst>
              <a:ext uri="{FF2B5EF4-FFF2-40B4-BE49-F238E27FC236}">
                <a16:creationId xmlns:a16="http://schemas.microsoft.com/office/drawing/2014/main" id="{359D6F33-ED5B-4B40-89D1-CE95F3AFD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76" y="1825625"/>
            <a:ext cx="9417648" cy="4351338"/>
          </a:xfrm>
        </p:spPr>
      </p:pic>
    </p:spTree>
    <p:extLst>
      <p:ext uri="{BB962C8B-B14F-4D97-AF65-F5344CB8AC3E}">
        <p14:creationId xmlns:p14="http://schemas.microsoft.com/office/powerpoint/2010/main" val="58630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D409F-EFDF-4BE1-9C12-EEA29DE75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96"/>
            <a:ext cx="10515600" cy="1325563"/>
          </a:xfrm>
        </p:spPr>
        <p:txBody>
          <a:bodyPr/>
          <a:lstStyle/>
          <a:p>
            <a:r>
              <a:rPr lang="cs-CZ" dirty="0"/>
              <a:t>Web</a:t>
            </a:r>
            <a:r>
              <a:rPr lang="en-US" dirty="0"/>
              <a:t> simulator of iron metabolism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F0E01-81A3-4FCE-894A-91F9B08EF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EADAE-AEEB-4622-B376-CA53A38C5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22</a:t>
            </a:fld>
            <a:endParaRPr lang="cs-CZ" dirty="0"/>
          </a:p>
        </p:txBody>
      </p:sp>
      <p:pic>
        <p:nvPicPr>
          <p:cNvPr id="12" name="Content Placeholder 11" descr="Graphical user interface&#10;&#10;Description automatically generated">
            <a:extLst>
              <a:ext uri="{FF2B5EF4-FFF2-40B4-BE49-F238E27FC236}">
                <a16:creationId xmlns:a16="http://schemas.microsoft.com/office/drawing/2014/main" id="{5A83A8CA-72A8-4390-969A-E00790F22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970" y="1027906"/>
            <a:ext cx="7582060" cy="5396241"/>
          </a:xfr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CB9577-D960-405D-A52D-E08DB7CA4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Bodylight.js 2.0</a:t>
            </a:r>
          </a:p>
        </p:txBody>
      </p:sp>
    </p:spTree>
    <p:extLst>
      <p:ext uri="{BB962C8B-B14F-4D97-AF65-F5344CB8AC3E}">
        <p14:creationId xmlns:p14="http://schemas.microsoft.com/office/powerpoint/2010/main" val="1303715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D409F-EFDF-4BE1-9C12-EEA29DE75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815" y="268001"/>
            <a:ext cx="10515600" cy="1517936"/>
          </a:xfrm>
        </p:spPr>
        <p:txBody>
          <a:bodyPr/>
          <a:lstStyle/>
          <a:p>
            <a:r>
              <a:rPr lang="cs-CZ" dirty="0"/>
              <a:t>Web</a:t>
            </a:r>
            <a:r>
              <a:rPr lang="en-US" dirty="0"/>
              <a:t> simulator as native app</a:t>
            </a:r>
            <a:br>
              <a:rPr lang="en-US" dirty="0"/>
            </a:br>
            <a:r>
              <a:rPr lang="en-US" dirty="0"/>
              <a:t>in mobile devices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F0E01-81A3-4FCE-894A-91F9B08EF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535E5-25DF-4FAC-8AD5-5CBA16C49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Standardizace ... webové simulátory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EADAE-AEEB-4622-B376-CA53A38C5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23</a:t>
            </a:fld>
            <a:endParaRPr lang="cs-CZ" dirty="0"/>
          </a:p>
        </p:txBody>
      </p:sp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9A875FB5-A44E-45DA-B703-FF12F27AE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15" y="634934"/>
            <a:ext cx="2431577" cy="541470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E5614F-2726-4461-A20C-DBD95AC024DF}"/>
              </a:ext>
            </a:extLst>
          </p:cNvPr>
          <p:cNvSpPr txBox="1"/>
          <p:nvPr/>
        </p:nvSpPr>
        <p:spPr>
          <a:xfrm>
            <a:off x="838200" y="2037144"/>
            <a:ext cx="6118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Apache Cordova</a:t>
            </a:r>
          </a:p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934AA1-5707-4C37-85E9-FFBAA4712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15" y="2415238"/>
            <a:ext cx="5921777" cy="249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4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DF99A-68CB-4FD4-A7C1-04700252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Integra</a:t>
            </a:r>
            <a:r>
              <a:rPr lang="en-US" dirty="0" err="1"/>
              <a:t>tion</a:t>
            </a:r>
            <a:r>
              <a:rPr lang="en-US" dirty="0"/>
              <a:t> t</a:t>
            </a:r>
            <a:r>
              <a:rPr lang="cs-CZ" dirty="0"/>
              <a:t>o HTML, </a:t>
            </a:r>
            <a:r>
              <a:rPr lang="cs-CZ" dirty="0" err="1"/>
              <a:t>MarkDown</a:t>
            </a:r>
            <a:r>
              <a:rPr lang="cs-CZ" dirty="0"/>
              <a:t>, Wiki, LMS </a:t>
            </a:r>
            <a:r>
              <a:rPr lang="cs-CZ" dirty="0" err="1"/>
              <a:t>Moodle</a:t>
            </a:r>
            <a:r>
              <a:rPr lang="cs-CZ" dirty="0"/>
              <a:t>, Adobe </a:t>
            </a:r>
            <a:r>
              <a:rPr lang="cs-CZ" dirty="0" err="1"/>
              <a:t>Captivate</a:t>
            </a:r>
            <a:r>
              <a:rPr lang="cs-CZ" dirty="0"/>
              <a:t>, …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410855-0FE6-43FC-AE11-E5ED60145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8403" y="1604143"/>
            <a:ext cx="5877864" cy="452683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23509-E0CF-4BD1-8906-A7159A09A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2416D-E448-4A76-8E48-06A956267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Standardizace ... webové simulátory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792DD-A5DF-4353-9C56-BF972CB93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24</a:t>
            </a:fld>
            <a:endParaRPr lang="cs-CZ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4C170B-229F-4CFB-998B-BA08135D6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4144"/>
            <a:ext cx="5975518" cy="464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84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FE57C-0F85-46C2-9872-3755F1CAA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5521"/>
            <a:ext cx="10515600" cy="1325563"/>
          </a:xfrm>
        </p:spPr>
        <p:txBody>
          <a:bodyPr/>
          <a:lstStyle/>
          <a:p>
            <a:r>
              <a:rPr lang="cs-CZ" dirty="0"/>
              <a:t>W</a:t>
            </a:r>
            <a:r>
              <a:rPr lang="en-US" dirty="0"/>
              <a:t>eb</a:t>
            </a:r>
            <a:r>
              <a:rPr lang="cs-CZ" dirty="0"/>
              <a:t>GL– </a:t>
            </a:r>
            <a:r>
              <a:rPr lang="en-US" dirty="0"/>
              <a:t>web a</a:t>
            </a:r>
            <a:r>
              <a:rPr lang="cs-CZ" dirty="0" err="1"/>
              <a:t>pi</a:t>
            </a:r>
            <a:r>
              <a:rPr lang="cs-CZ" dirty="0"/>
              <a:t> </a:t>
            </a:r>
            <a:r>
              <a:rPr lang="en-US" dirty="0"/>
              <a:t>for </a:t>
            </a:r>
            <a:r>
              <a:rPr lang="cs-CZ" dirty="0"/>
              <a:t>3D </a:t>
            </a:r>
            <a:r>
              <a:rPr lang="en-US" dirty="0" err="1"/>
              <a:t>visualisation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3B4F4-C241-43F1-8A23-B9FDED898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D66CC-3F4C-41B9-AFFF-B6EE09ECC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Standardizace ... webové simulátory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2949E-932B-44CF-BFD3-7ECB4AE79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25</a:t>
            </a:fld>
            <a:endParaRPr lang="cs-CZ" dirty="0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CEA556B6-497D-4930-8A23-0489316D8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88657"/>
            <a:ext cx="7681270" cy="52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94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27B6B-F6F4-468C-A352-73B90EECD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ADC18-33A2-47A1-9664-CE01CEC1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Standardizace ... webové simulátory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20209-FAEF-489D-B001-50FD5A4D3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26</a:t>
            </a:fld>
            <a:endParaRPr lang="cs-CZ" dirty="0"/>
          </a:p>
        </p:txBody>
      </p:sp>
      <p:pic>
        <p:nvPicPr>
          <p:cNvPr id="9" name="Content Placeholder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511C54C-7732-44B8-8F13-70F8B5589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4687" y="259618"/>
            <a:ext cx="9307821" cy="61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0AEDAAA-0B9F-451F-BE32-622F10F4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713" y="136525"/>
            <a:ext cx="10515600" cy="116473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dirty="0"/>
              <a:t>W</a:t>
            </a:r>
            <a:r>
              <a:rPr lang="en-US" dirty="0"/>
              <a:t>eb</a:t>
            </a:r>
            <a:r>
              <a:rPr lang="cs-CZ" dirty="0"/>
              <a:t>XR – </a:t>
            </a:r>
            <a:r>
              <a:rPr lang="en-US" dirty="0"/>
              <a:t>web </a:t>
            </a:r>
            <a:r>
              <a:rPr lang="en-US" dirty="0" err="1"/>
              <a:t>api</a:t>
            </a:r>
            <a:r>
              <a:rPr lang="cs-CZ" dirty="0"/>
              <a:t> </a:t>
            </a:r>
            <a:r>
              <a:rPr lang="en-US" dirty="0"/>
              <a:t>for immersive view for virtual and augmented reality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030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12F1-64E3-48A2-9EE5-4126ACD8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63BFE-0DA7-4C9E-BAA1-205F9605E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Workflow of tools for exporting </a:t>
            </a:r>
            <a:r>
              <a:rPr lang="en-US" dirty="0" err="1"/>
              <a:t>Modelica</a:t>
            </a:r>
            <a:r>
              <a:rPr lang="en-US" dirty="0"/>
              <a:t> models to in-browser simulator</a:t>
            </a:r>
          </a:p>
          <a:p>
            <a:r>
              <a:rPr lang="en-US" dirty="0"/>
              <a:t>Compiler – FMU -&gt; JS with </a:t>
            </a:r>
            <a:r>
              <a:rPr lang="en-US" dirty="0" err="1"/>
              <a:t>webAssembly</a:t>
            </a:r>
            <a:endParaRPr lang="en-US" dirty="0"/>
          </a:p>
          <a:p>
            <a:r>
              <a:rPr lang="en-US" dirty="0"/>
              <a:t>Web components in Bodylight.js library </a:t>
            </a:r>
          </a:p>
          <a:p>
            <a:pPr lvl="1"/>
            <a:r>
              <a:rPr lang="en-US" dirty="0"/>
              <a:t>facilitate development of web simulator</a:t>
            </a:r>
          </a:p>
          <a:p>
            <a:pPr lvl="1"/>
            <a:r>
              <a:rPr lang="en-US" dirty="0"/>
              <a:t>Eliminate coding in </a:t>
            </a:r>
            <a:r>
              <a:rPr lang="en-US" dirty="0" err="1"/>
              <a:t>javascript</a:t>
            </a:r>
            <a:endParaRPr lang="en-US" dirty="0"/>
          </a:p>
          <a:p>
            <a:r>
              <a:rPr lang="en-US" dirty="0"/>
              <a:t>Performance of FMU in web browser</a:t>
            </a:r>
          </a:p>
          <a:p>
            <a:pPr lvl="1"/>
            <a:r>
              <a:rPr lang="en-US" dirty="0"/>
              <a:t>&lt;10% slower compared to FMU performed natively</a:t>
            </a:r>
          </a:p>
          <a:p>
            <a:pPr lvl="1"/>
            <a:r>
              <a:rPr lang="en-US" dirty="0"/>
              <a:t>Most demanding are animation, chart updates, …</a:t>
            </a:r>
          </a:p>
          <a:p>
            <a:r>
              <a:rPr lang="en-US" dirty="0"/>
              <a:t>Not for system analysis </a:t>
            </a:r>
          </a:p>
          <a:p>
            <a:r>
              <a:rPr lang="en-US" dirty="0"/>
              <a:t>For system visualization, reporting results, e-learning,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F9ACB-DFE5-45F3-964A-184CE52C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54D73-09DC-4635-A69C-E1A45A42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Bodylight.js 2.0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0B0E6-7C15-454A-B53D-7DD741D8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3345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12F1-64E3-48A2-9EE5-4126ACD8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63BFE-0DA7-4C9E-BAA1-205F9605E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Web simulators – do not require installation of complex software – they work in standard web browsers, desktop PC, mobile devices, tablets, VR/AR headsets, …</a:t>
            </a:r>
          </a:p>
          <a:p>
            <a:r>
              <a:rPr lang="en-US" dirty="0"/>
              <a:t>Tools and technologies around Bodylight.js simplify collaboration and improve productivity among biomedical engineers, computer scientists, medical doctors, physiologists, computer graphic designer</a:t>
            </a:r>
          </a:p>
          <a:p>
            <a:r>
              <a:rPr lang="en-US" dirty="0"/>
              <a:t>Enabling technology for </a:t>
            </a:r>
          </a:p>
          <a:p>
            <a:pPr lvl="1"/>
            <a:r>
              <a:rPr lang="en-US" dirty="0"/>
              <a:t>E-learning with web simulators</a:t>
            </a:r>
          </a:p>
          <a:p>
            <a:pPr lvl="1"/>
            <a:r>
              <a:rPr lang="en-US" dirty="0"/>
              <a:t>Digital twin for clinical decision support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F9ACB-DFE5-45F3-964A-184CE52C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54D73-09DC-4635-A69C-E1A45A42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Bodylight.js 2.0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0B0E6-7C15-454A-B53D-7DD741D8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039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99FE6-27AE-40D9-B030-7871E3A71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8A520-09E4-4F27-A511-948AFFBB1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6954" cy="4351338"/>
          </a:xfrm>
        </p:spPr>
        <p:txBody>
          <a:bodyPr/>
          <a:lstStyle/>
          <a:p>
            <a:r>
              <a:rPr lang="en-US" dirty="0"/>
              <a:t>Improve our or other low-code, no-code tools to create web simulators with web components: </a:t>
            </a:r>
            <a:r>
              <a:rPr lang="en-US" dirty="0" err="1"/>
              <a:t>Bodylight</a:t>
            </a:r>
            <a:r>
              <a:rPr lang="en-US" dirty="0"/>
              <a:t>-Editor, </a:t>
            </a:r>
            <a:r>
              <a:rPr lang="en-US" dirty="0" err="1"/>
              <a:t>Bodylight</a:t>
            </a:r>
            <a:r>
              <a:rPr lang="en-US" dirty="0"/>
              <a:t>-Composer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6007A-6A32-45B4-8FB6-720888FD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59EE5-EF3E-45AF-BD52-79282B82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Bodylight.js 2.0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2BBB6-92EC-4F96-991E-BC984437E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29</a:t>
            </a:fld>
            <a:endParaRPr lang="cs-CZ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7EE7B3E-B122-460B-A344-F427642B5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5" y="2825630"/>
            <a:ext cx="8969135" cy="335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62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A01E9-693E-4A68-B5FA-F7DB3081D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ABF1C-9B97-4013-8404-D3FA29B2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3</a:t>
            </a:fld>
            <a:endParaRPr lang="cs-CZ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E2558A2-2631-4A11-B9DF-A2AC7D69E28D}"/>
              </a:ext>
            </a:extLst>
          </p:cNvPr>
          <p:cNvSpPr txBox="1">
            <a:spLocks/>
          </p:cNvSpPr>
          <p:nvPr/>
        </p:nvSpPr>
        <p:spPr>
          <a:xfrm>
            <a:off x="2826399" y="479943"/>
            <a:ext cx="5752974" cy="1009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 err="1"/>
              <a:t>Evolu</a:t>
            </a:r>
            <a:r>
              <a:rPr lang="en-US" dirty="0" err="1"/>
              <a:t>tion</a:t>
            </a:r>
            <a:r>
              <a:rPr lang="en-US" dirty="0"/>
              <a:t> of web</a:t>
            </a:r>
            <a:r>
              <a:rPr lang="cs-CZ" dirty="0"/>
              <a:t> </a:t>
            </a:r>
            <a:r>
              <a:rPr lang="en-US" dirty="0"/>
              <a:t>simulators</a:t>
            </a:r>
            <a:endParaRPr lang="cs-CZ" dirty="0"/>
          </a:p>
          <a:p>
            <a:pPr algn="ctr"/>
            <a:r>
              <a:rPr lang="en-US" dirty="0"/>
              <a:t>&gt;</a:t>
            </a:r>
            <a:r>
              <a:rPr lang="cs-CZ" dirty="0"/>
              <a:t>10 </a:t>
            </a:r>
            <a:r>
              <a:rPr lang="cs-CZ" dirty="0" err="1"/>
              <a:t>years</a:t>
            </a:r>
            <a:r>
              <a:rPr lang="cs-CZ" dirty="0"/>
              <a:t> ago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9E2EE1-F05E-45AD-A947-6527A384B28B}"/>
              </a:ext>
            </a:extLst>
          </p:cNvPr>
          <p:cNvSpPr txBox="1"/>
          <p:nvPr/>
        </p:nvSpPr>
        <p:spPr>
          <a:xfrm>
            <a:off x="599338" y="4393272"/>
            <a:ext cx="464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Kofránek</a:t>
            </a:r>
            <a:r>
              <a:rPr lang="en-GB" sz="1200" dirty="0"/>
              <a:t> </a:t>
            </a:r>
            <a:r>
              <a:rPr lang="en-GB" sz="1200" dirty="0" err="1"/>
              <a:t>Jiří</a:t>
            </a:r>
            <a:r>
              <a:rPr lang="en-GB" sz="1200" dirty="0"/>
              <a:t>, </a:t>
            </a:r>
            <a:r>
              <a:rPr lang="en-GB" sz="1200" dirty="0" err="1"/>
              <a:t>Matoušek</a:t>
            </a:r>
            <a:r>
              <a:rPr lang="en-GB" sz="1200" dirty="0"/>
              <a:t> Stanislav, </a:t>
            </a:r>
            <a:r>
              <a:rPr lang="en-GB" sz="1200" dirty="0" err="1"/>
              <a:t>Rusz</a:t>
            </a:r>
            <a:r>
              <a:rPr lang="en-GB" sz="1200" dirty="0"/>
              <a:t> Jan, </a:t>
            </a:r>
            <a:r>
              <a:rPr lang="en-GB" sz="1200" dirty="0" err="1"/>
              <a:t>Stodulka</a:t>
            </a:r>
            <a:r>
              <a:rPr lang="en-GB" sz="1200" dirty="0"/>
              <a:t> Petr, </a:t>
            </a:r>
            <a:r>
              <a:rPr lang="en-GB" sz="1200" dirty="0" err="1"/>
              <a:t>Privitzer</a:t>
            </a:r>
            <a:r>
              <a:rPr lang="en-GB" sz="1200" dirty="0"/>
              <a:t> </a:t>
            </a:r>
            <a:r>
              <a:rPr lang="en-GB" sz="1200" dirty="0" err="1"/>
              <a:t>Pavol</a:t>
            </a:r>
            <a:r>
              <a:rPr lang="en-GB" sz="1200" dirty="0"/>
              <a:t>, </a:t>
            </a:r>
            <a:r>
              <a:rPr lang="en-GB" sz="1200" dirty="0" err="1"/>
              <a:t>Mateják</a:t>
            </a:r>
            <a:r>
              <a:rPr lang="en-GB" sz="1200" dirty="0"/>
              <a:t> Marek, </a:t>
            </a:r>
            <a:r>
              <a:rPr lang="en-GB" sz="1200" dirty="0" err="1"/>
              <a:t>Tribula</a:t>
            </a:r>
            <a:r>
              <a:rPr lang="en-GB" sz="1200" dirty="0"/>
              <a:t> Martin: </a:t>
            </a:r>
            <a:r>
              <a:rPr lang="en-GB" sz="1200" dirty="0">
                <a:hlinkClick r:id="rId2" tooltip="http://www.physiome.cz/references/cmpb2011.pdf"/>
              </a:rPr>
              <a:t>The Atlas of Physiology and </a:t>
            </a:r>
            <a:r>
              <a:rPr lang="en-GB" sz="1200" dirty="0" err="1">
                <a:hlinkClick r:id="rId2" tooltip="http://www.physiome.cz/references/cmpb2011.pdf"/>
              </a:rPr>
              <a:t>Pathophysiology:Web-based</a:t>
            </a:r>
            <a:r>
              <a:rPr lang="en-GB" sz="1200" dirty="0">
                <a:hlinkClick r:id="rId2" tooltip="http://www.physiome.cz/references/cmpb2011.pdf"/>
              </a:rPr>
              <a:t> multimedia enabled interactive simulations</a:t>
            </a:r>
            <a:r>
              <a:rPr lang="en-GB" sz="1200" dirty="0"/>
              <a:t>, </a:t>
            </a:r>
            <a:r>
              <a:rPr lang="en-GB" sz="1200" b="1" dirty="0"/>
              <a:t>Computer Methods and Programs in Biomedicine</a:t>
            </a:r>
            <a:r>
              <a:rPr lang="en-GB" sz="1200" dirty="0"/>
              <a:t> (2011),doi:10.1016/j.cmpb.2010.12.007, 2011 Jan 11.</a:t>
            </a:r>
            <a:endParaRPr lang="cs-CZ" sz="1200" dirty="0"/>
          </a:p>
          <a:p>
            <a:endParaRPr lang="cs-CZ" sz="1200" dirty="0"/>
          </a:p>
          <a:p>
            <a:r>
              <a:rPr lang="en-US" sz="2000" b="1" dirty="0"/>
              <a:t>Models programmed in .NET and </a:t>
            </a:r>
            <a:r>
              <a:rPr lang="cs-CZ" sz="2000" b="1" dirty="0"/>
              <a:t>Adobe FLASH</a:t>
            </a:r>
            <a:r>
              <a:rPr lang="cs-CZ" sz="2000" dirty="0"/>
              <a:t>,</a:t>
            </a:r>
            <a:r>
              <a:rPr lang="cs-CZ" sz="2000" b="1" dirty="0"/>
              <a:t> .NET</a:t>
            </a:r>
            <a:r>
              <a:rPr lang="en-GB" sz="2000" b="1" dirty="0"/>
              <a:t>, WPF (XAML),</a:t>
            </a:r>
          </a:p>
          <a:p>
            <a:r>
              <a:rPr lang="en-GB" sz="2000" b="1" dirty="0"/>
              <a:t>Direct manipulation of graphics.</a:t>
            </a:r>
            <a:endParaRPr lang="cs-CZ" sz="2000" dirty="0"/>
          </a:p>
          <a:p>
            <a:endParaRPr lang="cs-CZ" sz="1200" dirty="0"/>
          </a:p>
        </p:txBody>
      </p:sp>
      <p:pic>
        <p:nvPicPr>
          <p:cNvPr id="7" name="Picture 6" descr="Graphical user interface, website, timeline&#10;&#10;Description automatically generated">
            <a:extLst>
              <a:ext uri="{FF2B5EF4-FFF2-40B4-BE49-F238E27FC236}">
                <a16:creationId xmlns:a16="http://schemas.microsoft.com/office/drawing/2014/main" id="{948ECE88-BED1-44AB-B125-9D1C0FB17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38" y="1365610"/>
            <a:ext cx="3439262" cy="3040138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B75FA6-FF6F-44EE-A62B-417A5F2CD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111" y="1489208"/>
            <a:ext cx="6746631" cy="4474678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04BA56E-477C-467B-939F-078E4A6B2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Bodylight.js 2.0</a:t>
            </a:r>
          </a:p>
        </p:txBody>
      </p:sp>
    </p:spTree>
    <p:extLst>
      <p:ext uri="{BB962C8B-B14F-4D97-AF65-F5344CB8AC3E}">
        <p14:creationId xmlns:p14="http://schemas.microsoft.com/office/powerpoint/2010/main" val="743285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99FE6-27AE-40D9-B030-7871E3A71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8A520-09E4-4F27-A511-948AFFBB1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6954" cy="4351338"/>
          </a:xfrm>
        </p:spPr>
        <p:txBody>
          <a:bodyPr/>
          <a:lstStyle/>
          <a:p>
            <a:r>
              <a:rPr lang="en-US" dirty="0"/>
              <a:t>Improve our or other low-code, no-code tools to create web simulators with web components: </a:t>
            </a:r>
            <a:r>
              <a:rPr lang="en-US" dirty="0" err="1"/>
              <a:t>Bodylight</a:t>
            </a:r>
            <a:r>
              <a:rPr lang="en-US" dirty="0"/>
              <a:t>-Editor, </a:t>
            </a:r>
            <a:r>
              <a:rPr lang="en-US" dirty="0" err="1"/>
              <a:t>Bodylight</a:t>
            </a:r>
            <a:r>
              <a:rPr lang="en-US" dirty="0"/>
              <a:t>-Composer</a:t>
            </a:r>
          </a:p>
          <a:p>
            <a:r>
              <a:rPr lang="en-US" dirty="0"/>
              <a:t>Improve support of other tools (FMU -&gt; JS with </a:t>
            </a:r>
            <a:r>
              <a:rPr lang="en-US" dirty="0" err="1"/>
              <a:t>webAssembly</a:t>
            </a:r>
            <a:r>
              <a:rPr lang="en-US" dirty="0"/>
              <a:t> in </a:t>
            </a:r>
            <a:r>
              <a:rPr lang="en-US" dirty="0" err="1"/>
              <a:t>OpenModelica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And/or join effort to standardize FMU with source codes</a:t>
            </a:r>
            <a:endParaRPr lang="en-GB" dirty="0"/>
          </a:p>
          <a:p>
            <a:r>
              <a:rPr lang="en-GB" dirty="0"/>
              <a:t>It’s open-source</a:t>
            </a:r>
          </a:p>
          <a:p>
            <a:pPr lvl="1"/>
            <a:r>
              <a:rPr lang="en-GB" dirty="0"/>
              <a:t>Seeking for funding (public or commercial)</a:t>
            </a:r>
          </a:p>
          <a:p>
            <a:pPr lvl="1"/>
            <a:r>
              <a:rPr lang="en-GB" dirty="0"/>
              <a:t>Seeking for collaboration (academy or industry)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6007A-6A32-45B4-8FB6-720888FD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59EE5-EF3E-45AF-BD52-79282B82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Bodylight.js 2.0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2BBB6-92EC-4F96-991E-BC984437E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1468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A7D21-AE76-4F54-BE15-177E964A8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for your attention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B3CA0-3C9E-4412-B617-EEF56E0DB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1B55A-8DC8-4675-B781-53556A94E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Bodylight.js 2.0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58B00-5F91-4646-BB02-9334B133D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31</a:t>
            </a:fld>
            <a:endParaRPr lang="cs-CZ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63AA9FB-BDFB-4E28-AA4D-3ECCF9269ED8}"/>
              </a:ext>
            </a:extLst>
          </p:cNvPr>
          <p:cNvSpPr txBox="1">
            <a:spLocks/>
          </p:cNvSpPr>
          <p:nvPr/>
        </p:nvSpPr>
        <p:spPr>
          <a:xfrm>
            <a:off x="929833" y="200501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hlinkClick r:id="rId2"/>
              </a:rPr>
              <a:t>https://</a:t>
            </a:r>
            <a:r>
              <a:rPr lang="cs-CZ" b="1" dirty="0">
                <a:hlinkClick r:id="rId2"/>
              </a:rPr>
              <a:t>bodylight.physiome.cz</a:t>
            </a:r>
            <a:r>
              <a:rPr lang="en-GB" b="1" dirty="0">
                <a:hlinkClick r:id="rId2"/>
              </a:rPr>
              <a:t>/</a:t>
            </a:r>
            <a:endParaRPr lang="cs-CZ" b="1" dirty="0"/>
          </a:p>
          <a:p>
            <a:endParaRPr lang="cs-CZ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dirty="0"/>
              <a:t>Mgr. Tomáš Kulhánek, Ph.D.</a:t>
            </a: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endParaRPr lang="cs-CZ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dirty="0"/>
              <a:t>1.Lékařská fakulta, Univerzita Karlova, Praha</a:t>
            </a: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Creative Connections, </a:t>
            </a:r>
            <a:r>
              <a:rPr lang="en-US" dirty="0" err="1"/>
              <a:t>s.r.o.</a:t>
            </a:r>
            <a:endParaRPr lang="cs-CZ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>
                <a:hlinkClick r:id="rId3"/>
              </a:rPr>
              <a:t>t</a:t>
            </a:r>
            <a:r>
              <a:rPr lang="cs-CZ" dirty="0">
                <a:hlinkClick r:id="rId3"/>
              </a:rPr>
              <a:t>omas.</a:t>
            </a:r>
            <a:r>
              <a:rPr lang="en-GB" dirty="0">
                <a:hlinkClick r:id="rId3"/>
              </a:rPr>
              <a:t>k</a:t>
            </a:r>
            <a:r>
              <a:rPr lang="cs-CZ" dirty="0" err="1">
                <a:hlinkClick r:id="rId3"/>
              </a:rPr>
              <a:t>ulhanek</a:t>
            </a:r>
            <a:r>
              <a:rPr lang="en-GB" dirty="0">
                <a:hlinkClick r:id="rId3"/>
              </a:rPr>
              <a:t>@matfyz.cz</a:t>
            </a: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84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A01E9-693E-4A68-B5FA-F7DB3081D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ABF1C-9B97-4013-8404-D3FA29B2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4</a:t>
            </a:fld>
            <a:endParaRPr lang="cs-CZ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04BA56E-477C-467B-939F-078E4A6B2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Bodylight.js 2.0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DA772-48D1-4B72-811F-545F221DBBC1}"/>
              </a:ext>
            </a:extLst>
          </p:cNvPr>
          <p:cNvSpPr txBox="1"/>
          <p:nvPr/>
        </p:nvSpPr>
        <p:spPr>
          <a:xfrm>
            <a:off x="838201" y="1489208"/>
            <a:ext cx="56667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have learned </a:t>
            </a:r>
            <a:r>
              <a:rPr lang="en-US" sz="2800" dirty="0" err="1"/>
              <a:t>Modelica</a:t>
            </a:r>
            <a:r>
              <a:rPr lang="en-US" sz="2800" dirty="0"/>
              <a:t> </a:t>
            </a:r>
          </a:p>
          <a:p>
            <a:r>
              <a:rPr lang="en-US" sz="2800" dirty="0"/>
              <a:t>We implemented and enhanced </a:t>
            </a:r>
            <a:r>
              <a:rPr lang="en-US" sz="2800" dirty="0" err="1"/>
              <a:t>HumMod</a:t>
            </a:r>
            <a:r>
              <a:rPr lang="en-US" sz="2800" dirty="0"/>
              <a:t> model</a:t>
            </a:r>
          </a:p>
          <a:p>
            <a:r>
              <a:rPr lang="en-US" sz="2800" b="1" dirty="0">
                <a:hlinkClick r:id="rId2"/>
              </a:rPr>
              <a:t>https://www.physiomodel.org</a:t>
            </a:r>
            <a:r>
              <a:rPr lang="en-US" sz="2800" b="1" dirty="0"/>
              <a:t> </a:t>
            </a:r>
          </a:p>
          <a:p>
            <a:endParaRPr lang="en-US" sz="2800" b="1" dirty="0"/>
          </a:p>
          <a:p>
            <a:r>
              <a:rPr lang="en-US" sz="2800" b="1" dirty="0"/>
              <a:t>And library to support modeling physiology</a:t>
            </a:r>
          </a:p>
          <a:p>
            <a:r>
              <a:rPr lang="en-US" sz="2800" b="1" dirty="0">
                <a:hlinkClick r:id="rId3"/>
              </a:rPr>
              <a:t>https://www.physiolibrary.org</a:t>
            </a:r>
            <a:endParaRPr lang="en-US" sz="2800" b="1" dirty="0"/>
          </a:p>
          <a:p>
            <a:endParaRPr lang="en-GB" sz="2800" b="1" dirty="0"/>
          </a:p>
        </p:txBody>
      </p:sp>
      <p:pic>
        <p:nvPicPr>
          <p:cNvPr id="15" name="Picture 1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C82DD88-66FB-4494-B289-F252CC913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579" y="950913"/>
            <a:ext cx="5072725" cy="502449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9255F3D-ADD7-427A-9E68-71FBEA5C9BCD}"/>
              </a:ext>
            </a:extLst>
          </p:cNvPr>
          <p:cNvSpPr txBox="1">
            <a:spLocks/>
          </p:cNvSpPr>
          <p:nvPr/>
        </p:nvSpPr>
        <p:spPr>
          <a:xfrm>
            <a:off x="2379216" y="479943"/>
            <a:ext cx="6200157" cy="628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 err="1"/>
              <a:t>Evolu</a:t>
            </a:r>
            <a:r>
              <a:rPr lang="en-US" dirty="0" err="1"/>
              <a:t>tion</a:t>
            </a:r>
            <a:r>
              <a:rPr lang="en-US" dirty="0"/>
              <a:t> of web</a:t>
            </a:r>
            <a:r>
              <a:rPr lang="cs-CZ" dirty="0"/>
              <a:t> </a:t>
            </a:r>
            <a:r>
              <a:rPr lang="en-US" dirty="0"/>
              <a:t>simulators</a:t>
            </a:r>
          </a:p>
        </p:txBody>
      </p:sp>
    </p:spTree>
    <p:extLst>
      <p:ext uri="{BB962C8B-B14F-4D97-AF65-F5344CB8AC3E}">
        <p14:creationId xmlns:p14="http://schemas.microsoft.com/office/powerpoint/2010/main" val="503212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A01E9-693E-4A68-B5FA-F7DB3081D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ABF1C-9B97-4013-8404-D3FA29B2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5</a:t>
            </a:fld>
            <a:endParaRPr lang="cs-CZ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E2558A2-2631-4A11-B9DF-A2AC7D69E28D}"/>
              </a:ext>
            </a:extLst>
          </p:cNvPr>
          <p:cNvSpPr txBox="1">
            <a:spLocks/>
          </p:cNvSpPr>
          <p:nvPr/>
        </p:nvSpPr>
        <p:spPr>
          <a:xfrm>
            <a:off x="2826400" y="479943"/>
            <a:ext cx="5784200" cy="1009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 err="1"/>
              <a:t>Evolu</a:t>
            </a:r>
            <a:r>
              <a:rPr lang="en-US" dirty="0" err="1"/>
              <a:t>tion</a:t>
            </a:r>
            <a:r>
              <a:rPr lang="en-US" dirty="0"/>
              <a:t> of web simulators</a:t>
            </a:r>
          </a:p>
          <a:p>
            <a:pPr algn="ctr"/>
            <a:r>
              <a:rPr lang="en-US" dirty="0"/>
              <a:t>2019-now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9E2EE1-F05E-45AD-A947-6527A384B28B}"/>
              </a:ext>
            </a:extLst>
          </p:cNvPr>
          <p:cNvSpPr txBox="1"/>
          <p:nvPr/>
        </p:nvSpPr>
        <p:spPr>
          <a:xfrm>
            <a:off x="599338" y="4393272"/>
            <a:ext cx="464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Kofránek</a:t>
            </a:r>
            <a:r>
              <a:rPr lang="en-GB" sz="1200" dirty="0"/>
              <a:t> </a:t>
            </a:r>
            <a:r>
              <a:rPr lang="en-GB" sz="1200" dirty="0" err="1"/>
              <a:t>Jiří</a:t>
            </a:r>
            <a:r>
              <a:rPr lang="en-GB" sz="1200" dirty="0"/>
              <a:t>, </a:t>
            </a:r>
            <a:r>
              <a:rPr lang="en-GB" sz="1200" dirty="0" err="1"/>
              <a:t>Matoušek</a:t>
            </a:r>
            <a:r>
              <a:rPr lang="en-GB" sz="1200" dirty="0"/>
              <a:t> Stanislav, </a:t>
            </a:r>
            <a:r>
              <a:rPr lang="en-GB" sz="1200" dirty="0" err="1"/>
              <a:t>Rusz</a:t>
            </a:r>
            <a:r>
              <a:rPr lang="en-GB" sz="1200" dirty="0"/>
              <a:t> Jan, </a:t>
            </a:r>
            <a:r>
              <a:rPr lang="en-GB" sz="1200" dirty="0" err="1"/>
              <a:t>Stodulka</a:t>
            </a:r>
            <a:r>
              <a:rPr lang="en-GB" sz="1200" dirty="0"/>
              <a:t> Petr, </a:t>
            </a:r>
            <a:r>
              <a:rPr lang="en-GB" sz="1200" dirty="0" err="1"/>
              <a:t>Privitzer</a:t>
            </a:r>
            <a:r>
              <a:rPr lang="en-GB" sz="1200" dirty="0"/>
              <a:t> </a:t>
            </a:r>
            <a:r>
              <a:rPr lang="en-GB" sz="1200" dirty="0" err="1"/>
              <a:t>Pavol</a:t>
            </a:r>
            <a:r>
              <a:rPr lang="en-GB" sz="1200" dirty="0"/>
              <a:t>, </a:t>
            </a:r>
            <a:r>
              <a:rPr lang="en-GB" sz="1200" dirty="0" err="1"/>
              <a:t>Mateják</a:t>
            </a:r>
            <a:r>
              <a:rPr lang="en-GB" sz="1200" dirty="0"/>
              <a:t> Marek, </a:t>
            </a:r>
            <a:r>
              <a:rPr lang="en-GB" sz="1200" dirty="0" err="1"/>
              <a:t>Tribula</a:t>
            </a:r>
            <a:r>
              <a:rPr lang="en-GB" sz="1200" dirty="0"/>
              <a:t> Martin: </a:t>
            </a:r>
            <a:r>
              <a:rPr lang="en-GB" sz="1200" dirty="0">
                <a:hlinkClick r:id="rId2" tooltip="http://www.physiome.cz/references/cmpb2011.pdf"/>
              </a:rPr>
              <a:t>The Atlas of Physiology and </a:t>
            </a:r>
            <a:r>
              <a:rPr lang="en-GB" sz="1200" dirty="0" err="1">
                <a:hlinkClick r:id="rId2" tooltip="http://www.physiome.cz/references/cmpb2011.pdf"/>
              </a:rPr>
              <a:t>Pathophysiology:Web-based</a:t>
            </a:r>
            <a:r>
              <a:rPr lang="en-GB" sz="1200" dirty="0">
                <a:hlinkClick r:id="rId2" tooltip="http://www.physiome.cz/references/cmpb2011.pdf"/>
              </a:rPr>
              <a:t> multimedia enabled interactive simulations</a:t>
            </a:r>
            <a:r>
              <a:rPr lang="en-GB" sz="1200" dirty="0"/>
              <a:t>, </a:t>
            </a:r>
            <a:r>
              <a:rPr lang="en-GB" sz="1200" b="1" dirty="0"/>
              <a:t>Computer Methods and Programs in Biomedicine</a:t>
            </a:r>
            <a:r>
              <a:rPr lang="en-GB" sz="1200" dirty="0"/>
              <a:t> (2011),doi:10.1016/j.cmpb.2010.12.007, 2011 Jan 11.</a:t>
            </a:r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063FA9-E710-4BA8-B63D-4D1CC43AE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877" y="1479288"/>
            <a:ext cx="1854335" cy="28436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AD5FCB-1F2E-4D2A-9B31-84A6D046194A}"/>
              </a:ext>
            </a:extLst>
          </p:cNvPr>
          <p:cNvSpPr txBox="1"/>
          <p:nvPr/>
        </p:nvSpPr>
        <p:spPr>
          <a:xfrm>
            <a:off x="5309011" y="4393272"/>
            <a:ext cx="6545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ŠILAR, Jan, David POLÁK, </a:t>
            </a:r>
            <a:r>
              <a:rPr lang="en-GB" sz="1200" dirty="0" err="1"/>
              <a:t>Arnošt</a:t>
            </a:r>
            <a:r>
              <a:rPr lang="en-GB" sz="1200" dirty="0"/>
              <a:t> MLÁDEK, Filip JEŽEK, Theodore W KURTZ, Stephen E DICARLO, Jan ŽIVNÝ a Jiri KOFRANEK. </a:t>
            </a:r>
            <a:r>
              <a:rPr lang="en-GB" sz="1200" b="1" dirty="0"/>
              <a:t>Development of In-Browser Simulators for Medical Education: Introduction of a Novel Software Toolchain.</a:t>
            </a:r>
            <a:r>
              <a:rPr lang="en-GB" sz="1200" dirty="0"/>
              <a:t> Journal of Medical Internet Research [online]. 2019, 21(7) [cit. 2019-11-25]. DOI: 10.2196/14160.</a:t>
            </a:r>
            <a:r>
              <a:rPr lang="cs-CZ" sz="1200" dirty="0"/>
              <a:t> </a:t>
            </a:r>
            <a:r>
              <a:rPr lang="cs-CZ" sz="1200" dirty="0">
                <a:hlinkClick r:id="rId4"/>
              </a:rPr>
              <a:t>https://www.jmir.org/2019/7/e14160</a:t>
            </a:r>
            <a:r>
              <a:rPr lang="cs-CZ" sz="1200" dirty="0"/>
              <a:t> </a:t>
            </a:r>
            <a:endParaRPr lang="en-GB" sz="1200" dirty="0"/>
          </a:p>
          <a:p>
            <a:r>
              <a:rPr lang="en-GB" sz="1200" i="1" dirty="0"/>
              <a:t>Jan </a:t>
            </a:r>
            <a:r>
              <a:rPr lang="en-GB" sz="1200" i="1" dirty="0" err="1"/>
              <a:t>Šilar</a:t>
            </a:r>
            <a:r>
              <a:rPr lang="en-GB" sz="1200" i="1" dirty="0"/>
              <a:t>, Filip </a:t>
            </a:r>
            <a:r>
              <a:rPr lang="en-GB" sz="1200" i="1" dirty="0" err="1"/>
              <a:t>Ježek</a:t>
            </a:r>
            <a:r>
              <a:rPr lang="en-GB" sz="1200" i="1" dirty="0"/>
              <a:t>, </a:t>
            </a:r>
            <a:r>
              <a:rPr lang="en-GB" sz="1200" i="1" dirty="0" err="1"/>
              <a:t>Arnošt</a:t>
            </a:r>
            <a:r>
              <a:rPr lang="en-GB" sz="1200" i="1" dirty="0"/>
              <a:t> </a:t>
            </a:r>
            <a:r>
              <a:rPr lang="en-GB" sz="1200" i="1" dirty="0" err="1"/>
              <a:t>Mládek</a:t>
            </a:r>
            <a:r>
              <a:rPr lang="en-GB" sz="1200" i="1" dirty="0"/>
              <a:t>, David </a:t>
            </a:r>
            <a:r>
              <a:rPr lang="en-GB" sz="1200" i="1" dirty="0" err="1"/>
              <a:t>Polák</a:t>
            </a:r>
            <a:r>
              <a:rPr lang="en-GB" sz="1200" i="1" dirty="0"/>
              <a:t>, </a:t>
            </a:r>
            <a:r>
              <a:rPr lang="en-GB" sz="1200" i="1" dirty="0" err="1"/>
              <a:t>Jirí</a:t>
            </a:r>
            <a:r>
              <a:rPr lang="en-GB" sz="1200" i="1" dirty="0"/>
              <a:t> </a:t>
            </a:r>
            <a:r>
              <a:rPr lang="en-GB" sz="1200" i="1" dirty="0" err="1"/>
              <a:t>Kofránek,</a:t>
            </a:r>
            <a:r>
              <a:rPr lang="en-GB" sz="1200" b="1" dirty="0" err="1">
                <a:effectLst/>
              </a:rPr>
              <a:t>Model</a:t>
            </a:r>
            <a:r>
              <a:rPr lang="en-GB" sz="1200" b="1" dirty="0">
                <a:effectLst/>
              </a:rPr>
              <a:t> visualization for e-learning, Kidney simulator for medical students,</a:t>
            </a:r>
            <a:r>
              <a:rPr lang="en-GB" sz="1200" dirty="0">
                <a:effectLst/>
              </a:rPr>
              <a:t> </a:t>
            </a:r>
            <a:r>
              <a:rPr lang="en-GB" sz="1200" dirty="0" err="1">
                <a:effectLst/>
              </a:rPr>
              <a:t>Modelica</a:t>
            </a:r>
            <a:r>
              <a:rPr lang="en-GB" sz="1200" dirty="0">
                <a:effectLst/>
              </a:rPr>
              <a:t> conference 2019</a:t>
            </a:r>
            <a:endParaRPr lang="cs-CZ" sz="1200" dirty="0"/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426842F3-767D-4BA2-BF70-1B1C0DD99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677541"/>
            <a:ext cx="3663800" cy="2506980"/>
          </a:xfrm>
          <a:prstGeom prst="rect">
            <a:avLst/>
          </a:prstGeom>
        </p:spPr>
      </p:pic>
      <p:pic>
        <p:nvPicPr>
          <p:cNvPr id="7" name="Picture 6" descr="Graphical user interface, website, timeline&#10;&#10;Description automatically generated">
            <a:extLst>
              <a:ext uri="{FF2B5EF4-FFF2-40B4-BE49-F238E27FC236}">
                <a16:creationId xmlns:a16="http://schemas.microsoft.com/office/drawing/2014/main" id="{948ECE88-BED1-44AB-B125-9D1C0FB176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38" y="1365610"/>
            <a:ext cx="3439262" cy="30401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53CF14-A2D1-4053-961D-85A385118BD5}"/>
              </a:ext>
            </a:extLst>
          </p:cNvPr>
          <p:cNvSpPr txBox="1"/>
          <p:nvPr/>
        </p:nvSpPr>
        <p:spPr>
          <a:xfrm>
            <a:off x="1199073" y="5593601"/>
            <a:ext cx="10068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Models in Modelica, exported to FMU, compiled to WebAssembly, and integrated into web application with 2D, 3D and immersive graphics (W</a:t>
            </a:r>
            <a:r>
              <a:rPr lang="cs-CZ" sz="2000" b="1"/>
              <a:t>EBGL</a:t>
            </a:r>
            <a:r>
              <a:rPr lang="en-US" sz="2000" b="1"/>
              <a:t>, </a:t>
            </a:r>
            <a:r>
              <a:rPr lang="cs-CZ" sz="2000" b="1"/>
              <a:t>WEBXR</a:t>
            </a:r>
            <a:r>
              <a:rPr lang="en-US" sz="2000" b="1"/>
              <a:t>)</a:t>
            </a:r>
            <a:endParaRPr lang="en-GB" sz="2000" b="1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192B2BC-F73E-4061-B33E-ABD29367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Bodylight.js 2.0</a:t>
            </a:r>
          </a:p>
        </p:txBody>
      </p:sp>
    </p:spTree>
    <p:extLst>
      <p:ext uri="{BB962C8B-B14F-4D97-AF65-F5344CB8AC3E}">
        <p14:creationId xmlns:p14="http://schemas.microsoft.com/office/powerpoint/2010/main" val="3723716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0D181-2FBF-4E76-9DAB-BF5A637E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to </a:t>
            </a:r>
            <a:r>
              <a:rPr lang="en-US" dirty="0" err="1"/>
              <a:t>deve</a:t>
            </a:r>
            <a:r>
              <a:rPr lang="cs-CZ" dirty="0" err="1"/>
              <a:t>lop</a:t>
            </a:r>
            <a:r>
              <a:rPr lang="cs-CZ" dirty="0"/>
              <a:t> web </a:t>
            </a:r>
            <a:r>
              <a:rPr lang="cs-CZ" dirty="0" err="1"/>
              <a:t>simulators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6B36D-7D0D-4644-BA5F-AC695214E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Export </a:t>
            </a:r>
            <a:r>
              <a:rPr lang="en-US" dirty="0" err="1"/>
              <a:t>Modelica</a:t>
            </a:r>
            <a:r>
              <a:rPr lang="en-US" dirty="0"/>
              <a:t> model to FMU with source codes</a:t>
            </a:r>
          </a:p>
          <a:p>
            <a:r>
              <a:rPr lang="en-US" dirty="0"/>
              <a:t>Compile source code of</a:t>
            </a:r>
            <a:r>
              <a:rPr lang="cs-CZ" dirty="0"/>
              <a:t> FMU to </a:t>
            </a:r>
            <a:r>
              <a:rPr lang="cs-CZ" dirty="0" err="1"/>
              <a:t>WebAssembly</a:t>
            </a:r>
            <a:r>
              <a:rPr lang="en-US" dirty="0"/>
              <a:t> </a:t>
            </a:r>
          </a:p>
          <a:p>
            <a:r>
              <a:rPr lang="en-US" dirty="0"/>
              <a:t>Design and code web simulator </a:t>
            </a:r>
          </a:p>
          <a:p>
            <a:pPr lvl="1"/>
            <a:r>
              <a:rPr lang="en-US" dirty="0"/>
              <a:t>HTML, CSS and other components in web app</a:t>
            </a:r>
          </a:p>
          <a:p>
            <a:pPr lvl="1"/>
            <a:r>
              <a:rPr lang="en-US" dirty="0" err="1"/>
              <a:t>Javascript</a:t>
            </a:r>
            <a:r>
              <a:rPr lang="en-US" dirty="0"/>
              <a:t> to call FMU functions</a:t>
            </a:r>
          </a:p>
          <a:p>
            <a:pPr lvl="1"/>
            <a:r>
              <a:rPr lang="en-US" dirty="0" err="1"/>
              <a:t>Javascript</a:t>
            </a:r>
            <a:r>
              <a:rPr lang="en-US" dirty="0"/>
              <a:t> to bind variables from FMU to charts</a:t>
            </a:r>
          </a:p>
          <a:p>
            <a:pPr lvl="1"/>
            <a:r>
              <a:rPr lang="en-US" dirty="0"/>
              <a:t>bind variables from FMU to animation</a:t>
            </a:r>
          </a:p>
          <a:p>
            <a:pPr lvl="1"/>
            <a:r>
              <a:rPr lang="en-US" dirty="0"/>
              <a:t>bind HTML controls (buttons, inputs) to actions (start/stop simulation, set FMU values) </a:t>
            </a:r>
          </a:p>
          <a:p>
            <a:pPr lvl="1"/>
            <a:r>
              <a:rPr lang="en-US" dirty="0"/>
              <a:t>use prepared web-components (Bodylight.js 2.x)</a:t>
            </a:r>
            <a:endParaRPr lang="en-US" sz="1800" dirty="0">
              <a:latin typeface="Source Code Pro" panose="020B0509030403020204" pitchFamily="49" charset="0"/>
              <a:ea typeface="Source Code Pro" panose="020B0509030403020204" pitchFamily="49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87F09-9DA5-431D-BE7C-2F001B8CC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T.Kulhánek, ... 1.LF 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8FD17-8E38-4FC4-97BD-16B4A413A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6</a:t>
            </a:fld>
            <a:endParaRPr lang="cs-CZ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9964AE9-4B47-44EA-833F-98BBE30A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Bodylight.js 2.0</a:t>
            </a:r>
          </a:p>
        </p:txBody>
      </p:sp>
    </p:spTree>
    <p:extLst>
      <p:ext uri="{BB962C8B-B14F-4D97-AF65-F5344CB8AC3E}">
        <p14:creationId xmlns:p14="http://schemas.microsoft.com/office/powerpoint/2010/main" val="3660981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3321-1B1B-4DAD-A8DF-72DA625BB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– 1. export FMU with source codes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0D223-4734-43CF-9429-32277F6F9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98CAC-6A62-4DF5-ADC4-BCD31CFC2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1FA94-F2DB-414B-921A-451C5500D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Bodylight.js 2.0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EB90B-6424-4AC2-A8AB-F65D750C6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7</a:t>
            </a:fld>
            <a:endParaRPr lang="cs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3411FD-7ABE-4F25-A51B-78E57D9A0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100498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62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3321-1B1B-4DAD-A8DF-72DA625BB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– 1. export FMU with source codes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0D223-4734-43CF-9429-32277F6F9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98CAC-6A62-4DF5-ADC4-BCD31CFC2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1FA94-F2DB-414B-921A-451C5500D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Bodylight.js 2.0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EB90B-6424-4AC2-A8AB-F65D750C6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8</a:t>
            </a:fld>
            <a:endParaRPr lang="cs-CZ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BB94BE-FA32-456A-96AD-6453C7AF0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0663"/>
            <a:ext cx="7498027" cy="505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30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FF2D7-B9AB-444B-8595-5F3A8BBDF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– 2. compile source codes of FMU to </a:t>
            </a:r>
            <a:r>
              <a:rPr lang="en-US" dirty="0" err="1"/>
              <a:t>WebAssembly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BDCEB-52A8-41B2-BCC9-6A3B8E293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26670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Using </a:t>
            </a:r>
            <a:r>
              <a:rPr lang="en-US" dirty="0" err="1"/>
              <a:t>emscripten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GB" dirty="0"/>
              <a:t>Prepared Bodylight.js-FMU-Compiler </a:t>
            </a:r>
          </a:p>
          <a:p>
            <a:pPr lvl="1"/>
            <a:r>
              <a:rPr lang="en-GB" dirty="0"/>
              <a:t>Configuration and scripts to facilitate compilation with </a:t>
            </a:r>
            <a:r>
              <a:rPr lang="en-GB" dirty="0" err="1"/>
              <a:t>emscripten</a:t>
            </a:r>
            <a:endParaRPr lang="en-GB" dirty="0"/>
          </a:p>
          <a:p>
            <a:pPr lvl="1"/>
            <a:r>
              <a:rPr lang="en-GB" b="1" dirty="0" err="1">
                <a:latin typeface="Source Code Pro" panose="020B0509030403020204" pitchFamily="49" charset="0"/>
                <a:ea typeface="Source Code Pro" panose="020B0509030403020204" pitchFamily="49" charset="0"/>
              </a:rPr>
              <a:t>emcc</a:t>
            </a:r>
            <a:r>
              <a:rPr lang="en-GB" b="1" dirty="0">
                <a:latin typeface="Source Code Pro" panose="020B0509030403020204" pitchFamily="49" charset="0"/>
                <a:ea typeface="Source Code Pro" panose="020B0509030403020204" pitchFamily="49" charset="0"/>
              </a:rPr>
              <a:t> … -O3 –closure 0 …</a:t>
            </a:r>
          </a:p>
          <a:p>
            <a:pPr lvl="1"/>
            <a:r>
              <a:rPr lang="en-GB" dirty="0">
                <a:hlinkClick r:id="rId2"/>
              </a:rPr>
              <a:t>https://github.com/creative-connections/Bodylight.js-FMU-Compiler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works with FMU with CVODE generated from </a:t>
            </a:r>
            <a:r>
              <a:rPr lang="en-GB" dirty="0" err="1"/>
              <a:t>Dymola</a:t>
            </a:r>
            <a:r>
              <a:rPr lang="en-GB" dirty="0"/>
              <a:t> and FMU with Euler solver generated from </a:t>
            </a:r>
            <a:r>
              <a:rPr lang="en-GB" dirty="0" err="1"/>
              <a:t>OpenModelica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open issue to support FMUs with CVODE from </a:t>
            </a:r>
            <a:r>
              <a:rPr lang="en-GB" dirty="0" err="1"/>
              <a:t>OpenModelica</a:t>
            </a:r>
            <a:r>
              <a:rPr lang="en-GB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068D1-2A51-467B-BEE6-9BED16D9A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T.Kulhánek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C9E3E-B81B-44D6-B47D-49FB55515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Bodylight.js 2.0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EFEA8-A083-441E-8C76-21DF2DE8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C9ED-2600-41B4-9452-39F8B49C27E1}" type="slidenum">
              <a:rPr lang="en-GB" smtClean="0"/>
              <a:pPr/>
              <a:t>9</a:t>
            </a:fld>
            <a:endParaRPr lang="cs-CZ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CE0FC7-A31E-4F1E-B409-ED79032CF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273" y="1591536"/>
            <a:ext cx="6115647" cy="205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8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3214</TotalTime>
  <Words>1741</Words>
  <Application>Microsoft Office PowerPoint</Application>
  <PresentationFormat>Widescreen</PresentationFormat>
  <Paragraphs>290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Source Code Pro</vt:lpstr>
      <vt:lpstr>Office Theme</vt:lpstr>
      <vt:lpstr>Bodylight.js 2.0 - In-browser Web Simulators using Standard Web Components</vt:lpstr>
      <vt:lpstr>Team</vt:lpstr>
      <vt:lpstr>PowerPoint Presentation</vt:lpstr>
      <vt:lpstr>PowerPoint Presentation</vt:lpstr>
      <vt:lpstr>PowerPoint Presentation</vt:lpstr>
      <vt:lpstr>Workflow to develop web simulators</vt:lpstr>
      <vt:lpstr>Workflow – 1. export FMU with source codes</vt:lpstr>
      <vt:lpstr>Workflow – 1. export FMU with source codes</vt:lpstr>
      <vt:lpstr>Workflow – 2. compile source codes of FMU to WebAssembly</vt:lpstr>
      <vt:lpstr>Workflow – 3. design and code web simulator</vt:lpstr>
      <vt:lpstr>Workflow – 3. design and code web simulator</vt:lpstr>
      <vt:lpstr>Workflow – 3. design and code web simulator</vt:lpstr>
      <vt:lpstr>Web Components</vt:lpstr>
      <vt:lpstr>Web Components</vt:lpstr>
      <vt:lpstr>Bodylight.js - web Components</vt:lpstr>
      <vt:lpstr>Bodylight.js - web Components</vt:lpstr>
      <vt:lpstr>Bodylight.js - web Components</vt:lpstr>
      <vt:lpstr>Bodylight.js - web Components</vt:lpstr>
      <vt:lpstr>Web simulator of hemodynamics</vt:lpstr>
      <vt:lpstr>Web simulator of hemodynamics, different layout</vt:lpstr>
      <vt:lpstr>Web simulator of hemodynamics</vt:lpstr>
      <vt:lpstr>Web simulator of iron metabolism</vt:lpstr>
      <vt:lpstr>Web simulator as native app in mobile devices</vt:lpstr>
      <vt:lpstr>Integration to HTML, MarkDown, Wiki, LMS Moodle, Adobe Captivate, …</vt:lpstr>
      <vt:lpstr>WebGL– web api for 3D visualisation</vt:lpstr>
      <vt:lpstr>WebXR – web api for immersive view for virtual and augmented reality </vt:lpstr>
      <vt:lpstr>Summary</vt:lpstr>
      <vt:lpstr>Summary</vt:lpstr>
      <vt:lpstr>Future work</vt:lpstr>
      <vt:lpstr>Future work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Využití počítačových 3D modelů anatomie člověka</dc:title>
  <dc:creator>Tomas Kulhanek</dc:creator>
  <cp:lastModifiedBy>Tomas Kulhanek</cp:lastModifiedBy>
  <cp:revision>23</cp:revision>
  <dcterms:created xsi:type="dcterms:W3CDTF">2020-06-16T08:55:07Z</dcterms:created>
  <dcterms:modified xsi:type="dcterms:W3CDTF">2022-02-02T14:09:11Z</dcterms:modified>
</cp:coreProperties>
</file>