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44"/>
  </p:notesMasterIdLst>
  <p:sldIdLst>
    <p:sldId id="869" r:id="rId2"/>
    <p:sldId id="916" r:id="rId3"/>
    <p:sldId id="768" r:id="rId4"/>
    <p:sldId id="771" r:id="rId5"/>
    <p:sldId id="893" r:id="rId6"/>
    <p:sldId id="894" r:id="rId7"/>
    <p:sldId id="902" r:id="rId8"/>
    <p:sldId id="901" r:id="rId9"/>
    <p:sldId id="903" r:id="rId10"/>
    <p:sldId id="895" r:id="rId11"/>
    <p:sldId id="896" r:id="rId12"/>
    <p:sldId id="897" r:id="rId13"/>
    <p:sldId id="776" r:id="rId14"/>
    <p:sldId id="777" r:id="rId15"/>
    <p:sldId id="775" r:id="rId16"/>
    <p:sldId id="773" r:id="rId17"/>
    <p:sldId id="711" r:id="rId18"/>
    <p:sldId id="778" r:id="rId19"/>
    <p:sldId id="904" r:id="rId20"/>
    <p:sldId id="801" r:id="rId21"/>
    <p:sldId id="913" r:id="rId22"/>
    <p:sldId id="905" r:id="rId23"/>
    <p:sldId id="685" r:id="rId24"/>
    <p:sldId id="831" r:id="rId25"/>
    <p:sldId id="914" r:id="rId26"/>
    <p:sldId id="832" r:id="rId27"/>
    <p:sldId id="683" r:id="rId28"/>
    <p:sldId id="886" r:id="rId29"/>
    <p:sldId id="864" r:id="rId30"/>
    <p:sldId id="684" r:id="rId31"/>
    <p:sldId id="910" r:id="rId32"/>
    <p:sldId id="915" r:id="rId33"/>
    <p:sldId id="909" r:id="rId34"/>
    <p:sldId id="907" r:id="rId35"/>
    <p:sldId id="898" r:id="rId36"/>
    <p:sldId id="908" r:id="rId37"/>
    <p:sldId id="899" r:id="rId38"/>
    <p:sldId id="906" r:id="rId39"/>
    <p:sldId id="900" r:id="rId40"/>
    <p:sldId id="911" r:id="rId41"/>
    <p:sldId id="912" r:id="rId42"/>
    <p:sldId id="565" r:id="rId43"/>
  </p:sldIdLst>
  <p:sldSz cx="12192000" cy="6858000"/>
  <p:notesSz cx="6858000" cy="9144000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rebuchet MS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03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8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4494D5-A4BB-CC40-B9EF-6DE71E57F3D9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5CCEBE-3DEA-4A45-B16D-215E6409E5CE}">
      <dgm:prSet phldrT="[Текст]"/>
      <dgm:spPr/>
      <dgm:t>
        <a:bodyPr/>
        <a:lstStyle/>
        <a:p>
          <a:r>
            <a:rPr lang="uk-UA" noProof="0" dirty="0"/>
            <a:t>Данський шлях</a:t>
          </a:r>
        </a:p>
        <a:p>
          <a:r>
            <a:rPr lang="uk-UA" noProof="0" dirty="0"/>
            <a:t>«Просвіта та навчання дорослих»</a:t>
          </a:r>
        </a:p>
      </dgm:t>
    </dgm:pt>
    <dgm:pt modelId="{AEF5A240-D18F-FB40-9F85-B8D638E38D5F}" type="parTrans" cxnId="{AF771427-52EF-F949-B2B2-563F8E0CAC29}">
      <dgm:prSet/>
      <dgm:spPr/>
      <dgm:t>
        <a:bodyPr/>
        <a:lstStyle/>
        <a:p>
          <a:endParaRPr lang="ru-RU"/>
        </a:p>
      </dgm:t>
    </dgm:pt>
    <dgm:pt modelId="{269327FE-1907-7340-96F9-CE5F12934217}" type="sibTrans" cxnId="{AF771427-52EF-F949-B2B2-563F8E0CAC29}">
      <dgm:prSet/>
      <dgm:spPr/>
      <dgm:t>
        <a:bodyPr/>
        <a:lstStyle/>
        <a:p>
          <a:endParaRPr lang="ru-RU"/>
        </a:p>
      </dgm:t>
    </dgm:pt>
    <dgm:pt modelId="{2B38B746-C013-2D4E-9760-584DC7F2111C}">
      <dgm:prSet phldrT="[Текст]"/>
      <dgm:spPr/>
      <dgm:t>
        <a:bodyPr/>
        <a:lstStyle/>
        <a:p>
          <a:r>
            <a:rPr lang="uk-UA" noProof="0" dirty="0"/>
            <a:t>Британський лібералізм </a:t>
          </a:r>
        </a:p>
        <a:p>
          <a:r>
            <a:rPr lang="uk-UA" noProof="0" dirty="0"/>
            <a:t>Локк</a:t>
          </a:r>
        </a:p>
        <a:p>
          <a:r>
            <a:rPr lang="uk-UA" noProof="0" dirty="0" err="1"/>
            <a:t>Шафсбері</a:t>
          </a:r>
          <a:endParaRPr lang="uk-UA" noProof="0" dirty="0"/>
        </a:p>
      </dgm:t>
    </dgm:pt>
    <dgm:pt modelId="{517E8CAB-3AF6-4742-AEEF-A9E0F82490D0}" type="parTrans" cxnId="{D0D84F6D-A6E2-4A4D-BCA4-74217F729416}">
      <dgm:prSet/>
      <dgm:spPr/>
      <dgm:t>
        <a:bodyPr/>
        <a:lstStyle/>
        <a:p>
          <a:endParaRPr lang="ru-RU"/>
        </a:p>
      </dgm:t>
    </dgm:pt>
    <dgm:pt modelId="{6574BDAF-1265-9B48-BDFD-AA751B37DB3F}" type="sibTrans" cxnId="{D0D84F6D-A6E2-4A4D-BCA4-74217F729416}">
      <dgm:prSet/>
      <dgm:spPr/>
      <dgm:t>
        <a:bodyPr/>
        <a:lstStyle/>
        <a:p>
          <a:endParaRPr lang="ru-RU"/>
        </a:p>
      </dgm:t>
    </dgm:pt>
    <dgm:pt modelId="{D190C928-2D24-EB42-B502-0E59BEF824FF}">
      <dgm:prSet phldrT="[Текст]"/>
      <dgm:spPr/>
      <dgm:t>
        <a:bodyPr/>
        <a:lstStyle/>
        <a:p>
          <a:r>
            <a:rPr lang="ru-RU" dirty="0" err="1"/>
            <a:t>Німецька</a:t>
          </a:r>
          <a:r>
            <a:rPr lang="ru-RU" dirty="0"/>
            <a:t> </a:t>
          </a:r>
          <a:r>
            <a:rPr lang="ru-RU" dirty="0" err="1"/>
            <a:t>філософія</a:t>
          </a:r>
          <a:r>
            <a:rPr lang="ru-RU" dirty="0"/>
            <a:t>:</a:t>
          </a:r>
        </a:p>
        <a:p>
          <a:r>
            <a:rPr lang="ru-RU" dirty="0"/>
            <a:t>Гете</a:t>
          </a:r>
        </a:p>
        <a:p>
          <a:r>
            <a:rPr lang="ru-RU" dirty="0"/>
            <a:t>Гердер</a:t>
          </a:r>
        </a:p>
      </dgm:t>
    </dgm:pt>
    <dgm:pt modelId="{10C4BB9B-EF76-624F-9335-127D84422B10}" type="parTrans" cxnId="{B6DA26E2-4852-4542-B9DD-4FF9C570CE1F}">
      <dgm:prSet/>
      <dgm:spPr/>
      <dgm:t>
        <a:bodyPr/>
        <a:lstStyle/>
        <a:p>
          <a:endParaRPr lang="ru-RU"/>
        </a:p>
      </dgm:t>
    </dgm:pt>
    <dgm:pt modelId="{E1A818B1-B7AB-7946-B162-952CCB6D0BC1}" type="sibTrans" cxnId="{B6DA26E2-4852-4542-B9DD-4FF9C570CE1F}">
      <dgm:prSet/>
      <dgm:spPr/>
      <dgm:t>
        <a:bodyPr/>
        <a:lstStyle/>
        <a:p>
          <a:endParaRPr lang="ru-RU"/>
        </a:p>
      </dgm:t>
    </dgm:pt>
    <dgm:pt modelId="{C74A81F2-7636-9143-96AC-202BBF559ECE}">
      <dgm:prSet phldrT="[Текст]"/>
      <dgm:spPr/>
      <dgm:t>
        <a:bodyPr/>
        <a:lstStyle/>
        <a:p>
          <a:r>
            <a:rPr lang="uk-UA" noProof="0" dirty="0"/>
            <a:t>Французьке просвітництво</a:t>
          </a:r>
        </a:p>
        <a:p>
          <a:r>
            <a:rPr lang="ru-RU" dirty="0"/>
            <a:t>Руссо, </a:t>
          </a:r>
          <a:r>
            <a:rPr lang="ru-RU" dirty="0" err="1"/>
            <a:t>Дідро</a:t>
          </a:r>
          <a:endParaRPr lang="ru-RU" dirty="0"/>
        </a:p>
      </dgm:t>
    </dgm:pt>
    <dgm:pt modelId="{87AC8F9E-5EBA-464E-84AF-B23F77E16382}" type="parTrans" cxnId="{723207C1-7E30-9249-BFBF-A4D483C7A5D0}">
      <dgm:prSet/>
      <dgm:spPr/>
      <dgm:t>
        <a:bodyPr/>
        <a:lstStyle/>
        <a:p>
          <a:endParaRPr lang="ru-RU"/>
        </a:p>
      </dgm:t>
    </dgm:pt>
    <dgm:pt modelId="{E53E01A6-8433-FD45-836E-A5655FFEA539}" type="sibTrans" cxnId="{723207C1-7E30-9249-BFBF-A4D483C7A5D0}">
      <dgm:prSet/>
      <dgm:spPr/>
      <dgm:t>
        <a:bodyPr/>
        <a:lstStyle/>
        <a:p>
          <a:endParaRPr lang="ru-RU"/>
        </a:p>
      </dgm:t>
    </dgm:pt>
    <dgm:pt modelId="{2AC570B4-004B-524A-BF7B-8A2B9DF490B9}" type="pres">
      <dgm:prSet presAssocID="{324494D5-A4BB-CC40-B9EF-6DE71E57F3D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8FAB507-ABF6-4F44-8B80-C824EA7023F1}" type="pres">
      <dgm:prSet presAssocID="{4A5CCEBE-3DEA-4A45-B16D-215E6409E5CE}" presName="centerShape" presStyleLbl="node0" presStyleIdx="0" presStyleCnt="1"/>
      <dgm:spPr/>
    </dgm:pt>
    <dgm:pt modelId="{F28855D6-D066-E447-9202-23D15D73A275}" type="pres">
      <dgm:prSet presAssocID="{517E8CAB-3AF6-4742-AEEF-A9E0F82490D0}" presName="parTrans" presStyleLbl="bgSibTrans2D1" presStyleIdx="0" presStyleCnt="3"/>
      <dgm:spPr/>
    </dgm:pt>
    <dgm:pt modelId="{B2EB626E-348A-F44D-8909-0B09FD06A0D7}" type="pres">
      <dgm:prSet presAssocID="{2B38B746-C013-2D4E-9760-584DC7F2111C}" presName="node" presStyleLbl="node1" presStyleIdx="0" presStyleCnt="3">
        <dgm:presLayoutVars>
          <dgm:bulletEnabled val="1"/>
        </dgm:presLayoutVars>
      </dgm:prSet>
      <dgm:spPr/>
    </dgm:pt>
    <dgm:pt modelId="{8DFBC24C-932E-DC49-BE04-2D330C7B5367}" type="pres">
      <dgm:prSet presAssocID="{10C4BB9B-EF76-624F-9335-127D84422B10}" presName="parTrans" presStyleLbl="bgSibTrans2D1" presStyleIdx="1" presStyleCnt="3"/>
      <dgm:spPr/>
    </dgm:pt>
    <dgm:pt modelId="{CBEE4B49-1107-A743-A2A4-3619DD890619}" type="pres">
      <dgm:prSet presAssocID="{D190C928-2D24-EB42-B502-0E59BEF824FF}" presName="node" presStyleLbl="node1" presStyleIdx="1" presStyleCnt="3">
        <dgm:presLayoutVars>
          <dgm:bulletEnabled val="1"/>
        </dgm:presLayoutVars>
      </dgm:prSet>
      <dgm:spPr/>
    </dgm:pt>
    <dgm:pt modelId="{C3CEA99F-739A-864B-9290-D4AA378DD866}" type="pres">
      <dgm:prSet presAssocID="{87AC8F9E-5EBA-464E-84AF-B23F77E16382}" presName="parTrans" presStyleLbl="bgSibTrans2D1" presStyleIdx="2" presStyleCnt="3"/>
      <dgm:spPr/>
    </dgm:pt>
    <dgm:pt modelId="{61D63E80-6F85-A447-9443-D17A6B49576F}" type="pres">
      <dgm:prSet presAssocID="{C74A81F2-7636-9143-96AC-202BBF559ECE}" presName="node" presStyleLbl="node1" presStyleIdx="2" presStyleCnt="3">
        <dgm:presLayoutVars>
          <dgm:bulletEnabled val="1"/>
        </dgm:presLayoutVars>
      </dgm:prSet>
      <dgm:spPr/>
    </dgm:pt>
  </dgm:ptLst>
  <dgm:cxnLst>
    <dgm:cxn modelId="{89BE3524-844C-45B4-A29E-EA1DFDED48C4}" type="presOf" srcId="{10C4BB9B-EF76-624F-9335-127D84422B10}" destId="{8DFBC24C-932E-DC49-BE04-2D330C7B5367}" srcOrd="0" destOrd="0" presId="urn:microsoft.com/office/officeart/2005/8/layout/radial4"/>
    <dgm:cxn modelId="{AF771427-52EF-F949-B2B2-563F8E0CAC29}" srcId="{324494D5-A4BB-CC40-B9EF-6DE71E57F3D9}" destId="{4A5CCEBE-3DEA-4A45-B16D-215E6409E5CE}" srcOrd="0" destOrd="0" parTransId="{AEF5A240-D18F-FB40-9F85-B8D638E38D5F}" sibTransId="{269327FE-1907-7340-96F9-CE5F12934217}"/>
    <dgm:cxn modelId="{EDC0B35C-8F4C-43D5-99FA-C68CBC978AF1}" type="presOf" srcId="{C74A81F2-7636-9143-96AC-202BBF559ECE}" destId="{61D63E80-6F85-A447-9443-D17A6B49576F}" srcOrd="0" destOrd="0" presId="urn:microsoft.com/office/officeart/2005/8/layout/radial4"/>
    <dgm:cxn modelId="{D0D84F6D-A6E2-4A4D-BCA4-74217F729416}" srcId="{4A5CCEBE-3DEA-4A45-B16D-215E6409E5CE}" destId="{2B38B746-C013-2D4E-9760-584DC7F2111C}" srcOrd="0" destOrd="0" parTransId="{517E8CAB-3AF6-4742-AEEF-A9E0F82490D0}" sibTransId="{6574BDAF-1265-9B48-BDFD-AA751B37DB3F}"/>
    <dgm:cxn modelId="{2F8E3055-4DE3-4380-96EC-37317D5D46BF}" type="presOf" srcId="{4A5CCEBE-3DEA-4A45-B16D-215E6409E5CE}" destId="{D8FAB507-ABF6-4F44-8B80-C824EA7023F1}" srcOrd="0" destOrd="0" presId="urn:microsoft.com/office/officeart/2005/8/layout/radial4"/>
    <dgm:cxn modelId="{C7CD8E9C-2473-490E-A5FC-AEF58AA0ECAA}" type="presOf" srcId="{2B38B746-C013-2D4E-9760-584DC7F2111C}" destId="{B2EB626E-348A-F44D-8909-0B09FD06A0D7}" srcOrd="0" destOrd="0" presId="urn:microsoft.com/office/officeart/2005/8/layout/radial4"/>
    <dgm:cxn modelId="{B4C95EB8-9186-403B-BDAA-1C116BEB2986}" type="presOf" srcId="{517E8CAB-3AF6-4742-AEEF-A9E0F82490D0}" destId="{F28855D6-D066-E447-9202-23D15D73A275}" srcOrd="0" destOrd="0" presId="urn:microsoft.com/office/officeart/2005/8/layout/radial4"/>
    <dgm:cxn modelId="{E5A83DBC-D6B7-42FF-8EC7-70F5BCB8D7A2}" type="presOf" srcId="{D190C928-2D24-EB42-B502-0E59BEF824FF}" destId="{CBEE4B49-1107-A743-A2A4-3619DD890619}" srcOrd="0" destOrd="0" presId="urn:microsoft.com/office/officeart/2005/8/layout/radial4"/>
    <dgm:cxn modelId="{723207C1-7E30-9249-BFBF-A4D483C7A5D0}" srcId="{4A5CCEBE-3DEA-4A45-B16D-215E6409E5CE}" destId="{C74A81F2-7636-9143-96AC-202BBF559ECE}" srcOrd="2" destOrd="0" parTransId="{87AC8F9E-5EBA-464E-84AF-B23F77E16382}" sibTransId="{E53E01A6-8433-FD45-836E-A5655FFEA539}"/>
    <dgm:cxn modelId="{92D997C4-77C7-483C-A272-585F93CA7C48}" type="presOf" srcId="{87AC8F9E-5EBA-464E-84AF-B23F77E16382}" destId="{C3CEA99F-739A-864B-9290-D4AA378DD866}" srcOrd="0" destOrd="0" presId="urn:microsoft.com/office/officeart/2005/8/layout/radial4"/>
    <dgm:cxn modelId="{97FD7AD8-5F28-4B14-80C0-B0AF8DE2C6E7}" type="presOf" srcId="{324494D5-A4BB-CC40-B9EF-6DE71E57F3D9}" destId="{2AC570B4-004B-524A-BF7B-8A2B9DF490B9}" srcOrd="0" destOrd="0" presId="urn:microsoft.com/office/officeart/2005/8/layout/radial4"/>
    <dgm:cxn modelId="{B6DA26E2-4852-4542-B9DD-4FF9C570CE1F}" srcId="{4A5CCEBE-3DEA-4A45-B16D-215E6409E5CE}" destId="{D190C928-2D24-EB42-B502-0E59BEF824FF}" srcOrd="1" destOrd="0" parTransId="{10C4BB9B-EF76-624F-9335-127D84422B10}" sibTransId="{E1A818B1-B7AB-7946-B162-952CCB6D0BC1}"/>
    <dgm:cxn modelId="{C3AB32C2-CBF7-45A3-A635-2C4FD2AB438E}" type="presParOf" srcId="{2AC570B4-004B-524A-BF7B-8A2B9DF490B9}" destId="{D8FAB507-ABF6-4F44-8B80-C824EA7023F1}" srcOrd="0" destOrd="0" presId="urn:microsoft.com/office/officeart/2005/8/layout/radial4"/>
    <dgm:cxn modelId="{6ED13EA0-6669-4EE3-82C5-8E37DE20CB0B}" type="presParOf" srcId="{2AC570B4-004B-524A-BF7B-8A2B9DF490B9}" destId="{F28855D6-D066-E447-9202-23D15D73A275}" srcOrd="1" destOrd="0" presId="urn:microsoft.com/office/officeart/2005/8/layout/radial4"/>
    <dgm:cxn modelId="{49E3343E-A0B9-4E4F-A7A7-0804CB03E70E}" type="presParOf" srcId="{2AC570B4-004B-524A-BF7B-8A2B9DF490B9}" destId="{B2EB626E-348A-F44D-8909-0B09FD06A0D7}" srcOrd="2" destOrd="0" presId="urn:microsoft.com/office/officeart/2005/8/layout/radial4"/>
    <dgm:cxn modelId="{827AC7BD-FA6A-4312-B497-F8E02D77F259}" type="presParOf" srcId="{2AC570B4-004B-524A-BF7B-8A2B9DF490B9}" destId="{8DFBC24C-932E-DC49-BE04-2D330C7B5367}" srcOrd="3" destOrd="0" presId="urn:microsoft.com/office/officeart/2005/8/layout/radial4"/>
    <dgm:cxn modelId="{B2CF1079-4626-44F1-8779-95F28C8F2098}" type="presParOf" srcId="{2AC570B4-004B-524A-BF7B-8A2B9DF490B9}" destId="{CBEE4B49-1107-A743-A2A4-3619DD890619}" srcOrd="4" destOrd="0" presId="urn:microsoft.com/office/officeart/2005/8/layout/radial4"/>
    <dgm:cxn modelId="{E9F248C0-B6AD-4907-9FD2-16A8B71051BB}" type="presParOf" srcId="{2AC570B4-004B-524A-BF7B-8A2B9DF490B9}" destId="{C3CEA99F-739A-864B-9290-D4AA378DD866}" srcOrd="5" destOrd="0" presId="urn:microsoft.com/office/officeart/2005/8/layout/radial4"/>
    <dgm:cxn modelId="{A67BA787-BD5F-49CF-97B2-FBB0CB429978}" type="presParOf" srcId="{2AC570B4-004B-524A-BF7B-8A2B9DF490B9}" destId="{61D63E80-6F85-A447-9443-D17A6B49576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47C0C5-6D67-1A46-A0C3-1C099E556ED9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30E7EFFA-E107-A147-B13D-69EF64BE0B3A}">
      <dgm:prSet phldrT="[Текст]"/>
      <dgm:spPr/>
      <dgm:t>
        <a:bodyPr/>
        <a:lstStyle/>
        <a:p>
          <a:r>
            <a:rPr lang="ru-RU" dirty="0"/>
            <a:t>Феодалізм і абсолютизм</a:t>
          </a:r>
        </a:p>
      </dgm:t>
    </dgm:pt>
    <dgm:pt modelId="{10EF619B-F28E-A646-8E44-5B43281C00DC}" type="parTrans" cxnId="{9EF3A49B-E4CE-184B-AE60-B0C69E374539}">
      <dgm:prSet/>
      <dgm:spPr/>
      <dgm:t>
        <a:bodyPr/>
        <a:lstStyle/>
        <a:p>
          <a:endParaRPr lang="ru-RU"/>
        </a:p>
      </dgm:t>
    </dgm:pt>
    <dgm:pt modelId="{8BC496F8-8791-4146-84B1-2483E25B5AA3}" type="sibTrans" cxnId="{9EF3A49B-E4CE-184B-AE60-B0C69E374539}">
      <dgm:prSet/>
      <dgm:spPr/>
      <dgm:t>
        <a:bodyPr/>
        <a:lstStyle/>
        <a:p>
          <a:endParaRPr lang="ru-RU"/>
        </a:p>
      </dgm:t>
    </dgm:pt>
    <dgm:pt modelId="{5F978509-1B18-CD45-BED0-39157DDCAFD3}">
      <dgm:prSet phldrT="[Текст]"/>
      <dgm:spPr/>
      <dgm:t>
        <a:bodyPr/>
        <a:lstStyle/>
        <a:p>
          <a:r>
            <a:rPr lang="ru-RU" dirty="0"/>
            <a:t>Суспільство загального добробуту</a:t>
          </a:r>
        </a:p>
      </dgm:t>
    </dgm:pt>
    <dgm:pt modelId="{C4A94E86-6327-3643-83EC-E5AA3C912899}" type="parTrans" cxnId="{988037DB-886D-BC4B-AA73-412A1CB94B35}">
      <dgm:prSet/>
      <dgm:spPr/>
      <dgm:t>
        <a:bodyPr/>
        <a:lstStyle/>
        <a:p>
          <a:endParaRPr lang="ru-RU"/>
        </a:p>
      </dgm:t>
    </dgm:pt>
    <dgm:pt modelId="{7BB64487-E600-224C-BE94-6A1EA36880DC}" type="sibTrans" cxnId="{988037DB-886D-BC4B-AA73-412A1CB94B35}">
      <dgm:prSet/>
      <dgm:spPr/>
      <dgm:t>
        <a:bodyPr/>
        <a:lstStyle/>
        <a:p>
          <a:endParaRPr lang="ru-RU"/>
        </a:p>
      </dgm:t>
    </dgm:pt>
    <dgm:pt modelId="{B944C088-61BA-4F46-B195-D3060CB26B80}">
      <dgm:prSet phldrT="[Текст]"/>
      <dgm:spPr/>
      <dgm:t>
        <a:bodyPr/>
        <a:lstStyle/>
        <a:p>
          <a:r>
            <a:rPr lang="ru-RU" dirty="0"/>
            <a:t>Суспільство загального розвитку</a:t>
          </a:r>
        </a:p>
      </dgm:t>
    </dgm:pt>
    <dgm:pt modelId="{28A2E1D5-D51B-4746-8C0A-EBA62FDBEC5E}" type="parTrans" cxnId="{D7D7FDE1-1178-7542-B83A-6C85780D6B09}">
      <dgm:prSet/>
      <dgm:spPr/>
      <dgm:t>
        <a:bodyPr/>
        <a:lstStyle/>
        <a:p>
          <a:endParaRPr lang="ru-RU"/>
        </a:p>
      </dgm:t>
    </dgm:pt>
    <dgm:pt modelId="{10A4A9BB-C652-CE4B-9711-DE6F784590EF}" type="sibTrans" cxnId="{D7D7FDE1-1178-7542-B83A-6C85780D6B09}">
      <dgm:prSet/>
      <dgm:spPr/>
      <dgm:t>
        <a:bodyPr/>
        <a:lstStyle/>
        <a:p>
          <a:endParaRPr lang="ru-RU"/>
        </a:p>
      </dgm:t>
    </dgm:pt>
    <dgm:pt modelId="{C5041479-361A-1244-BBA6-A53CFB998046}" type="pres">
      <dgm:prSet presAssocID="{D147C0C5-6D67-1A46-A0C3-1C099E556ED9}" presName="CompostProcess" presStyleCnt="0">
        <dgm:presLayoutVars>
          <dgm:dir/>
          <dgm:resizeHandles val="exact"/>
        </dgm:presLayoutVars>
      </dgm:prSet>
      <dgm:spPr/>
    </dgm:pt>
    <dgm:pt modelId="{09DA0ABB-60C3-2E48-BA98-EBD519C4E859}" type="pres">
      <dgm:prSet presAssocID="{D147C0C5-6D67-1A46-A0C3-1C099E556ED9}" presName="arrow" presStyleLbl="bgShp" presStyleIdx="0" presStyleCnt="1" custLinFactNeighborX="12742" custLinFactNeighborY="-589"/>
      <dgm:spPr/>
    </dgm:pt>
    <dgm:pt modelId="{84487012-FB9C-5240-B7DC-E5DE20813892}" type="pres">
      <dgm:prSet presAssocID="{D147C0C5-6D67-1A46-A0C3-1C099E556ED9}" presName="linearProcess" presStyleCnt="0"/>
      <dgm:spPr/>
    </dgm:pt>
    <dgm:pt modelId="{60AF1D0E-E4BF-A644-B18C-0382AFADBBB0}" type="pres">
      <dgm:prSet presAssocID="{30E7EFFA-E107-A147-B13D-69EF64BE0B3A}" presName="textNode" presStyleLbl="node1" presStyleIdx="0" presStyleCnt="3">
        <dgm:presLayoutVars>
          <dgm:bulletEnabled val="1"/>
        </dgm:presLayoutVars>
      </dgm:prSet>
      <dgm:spPr/>
    </dgm:pt>
    <dgm:pt modelId="{1ABCDC83-6163-204B-8C1B-C9D0D3D0AF31}" type="pres">
      <dgm:prSet presAssocID="{8BC496F8-8791-4146-84B1-2483E25B5AA3}" presName="sibTrans" presStyleCnt="0"/>
      <dgm:spPr/>
    </dgm:pt>
    <dgm:pt modelId="{84FDD40C-3868-854A-AA3F-92C97479016A}" type="pres">
      <dgm:prSet presAssocID="{5F978509-1B18-CD45-BED0-39157DDCAFD3}" presName="textNode" presStyleLbl="node1" presStyleIdx="1" presStyleCnt="3">
        <dgm:presLayoutVars>
          <dgm:bulletEnabled val="1"/>
        </dgm:presLayoutVars>
      </dgm:prSet>
      <dgm:spPr/>
    </dgm:pt>
    <dgm:pt modelId="{DE7D458D-CC99-1F49-9B30-94DA839E2900}" type="pres">
      <dgm:prSet presAssocID="{7BB64487-E600-224C-BE94-6A1EA36880DC}" presName="sibTrans" presStyleCnt="0"/>
      <dgm:spPr/>
    </dgm:pt>
    <dgm:pt modelId="{D3D12B2F-D1B2-7C4C-9CDD-F907CD4ABD6D}" type="pres">
      <dgm:prSet presAssocID="{B944C088-61BA-4F46-B195-D3060CB26B80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D73E417-3A40-4FB8-BA44-8AD58ECBB5AB}" type="presOf" srcId="{B944C088-61BA-4F46-B195-D3060CB26B80}" destId="{D3D12B2F-D1B2-7C4C-9CDD-F907CD4ABD6D}" srcOrd="0" destOrd="0" presId="urn:microsoft.com/office/officeart/2005/8/layout/hProcess9"/>
    <dgm:cxn modelId="{2B7F7640-3665-430F-9C59-9A279AD1B9C8}" type="presOf" srcId="{5F978509-1B18-CD45-BED0-39157DDCAFD3}" destId="{84FDD40C-3868-854A-AA3F-92C97479016A}" srcOrd="0" destOrd="0" presId="urn:microsoft.com/office/officeart/2005/8/layout/hProcess9"/>
    <dgm:cxn modelId="{848D2755-C0DB-4F35-A37A-98065C89BE3D}" type="presOf" srcId="{30E7EFFA-E107-A147-B13D-69EF64BE0B3A}" destId="{60AF1D0E-E4BF-A644-B18C-0382AFADBBB0}" srcOrd="0" destOrd="0" presId="urn:microsoft.com/office/officeart/2005/8/layout/hProcess9"/>
    <dgm:cxn modelId="{9EF3A49B-E4CE-184B-AE60-B0C69E374539}" srcId="{D147C0C5-6D67-1A46-A0C3-1C099E556ED9}" destId="{30E7EFFA-E107-A147-B13D-69EF64BE0B3A}" srcOrd="0" destOrd="0" parTransId="{10EF619B-F28E-A646-8E44-5B43281C00DC}" sibTransId="{8BC496F8-8791-4146-84B1-2483E25B5AA3}"/>
    <dgm:cxn modelId="{988037DB-886D-BC4B-AA73-412A1CB94B35}" srcId="{D147C0C5-6D67-1A46-A0C3-1C099E556ED9}" destId="{5F978509-1B18-CD45-BED0-39157DDCAFD3}" srcOrd="1" destOrd="0" parTransId="{C4A94E86-6327-3643-83EC-E5AA3C912899}" sibTransId="{7BB64487-E600-224C-BE94-6A1EA36880DC}"/>
    <dgm:cxn modelId="{D7D7FDE1-1178-7542-B83A-6C85780D6B09}" srcId="{D147C0C5-6D67-1A46-A0C3-1C099E556ED9}" destId="{B944C088-61BA-4F46-B195-D3060CB26B80}" srcOrd="2" destOrd="0" parTransId="{28A2E1D5-D51B-4746-8C0A-EBA62FDBEC5E}" sibTransId="{10A4A9BB-C652-CE4B-9711-DE6F784590EF}"/>
    <dgm:cxn modelId="{3E6F0DF8-8131-4FDE-8599-CE0AB5553D79}" type="presOf" srcId="{D147C0C5-6D67-1A46-A0C3-1C099E556ED9}" destId="{C5041479-361A-1244-BBA6-A53CFB998046}" srcOrd="0" destOrd="0" presId="urn:microsoft.com/office/officeart/2005/8/layout/hProcess9"/>
    <dgm:cxn modelId="{27182F26-2F82-4167-9898-B34CD77E9B47}" type="presParOf" srcId="{C5041479-361A-1244-BBA6-A53CFB998046}" destId="{09DA0ABB-60C3-2E48-BA98-EBD519C4E859}" srcOrd="0" destOrd="0" presId="urn:microsoft.com/office/officeart/2005/8/layout/hProcess9"/>
    <dgm:cxn modelId="{2060171B-4827-4FD9-8169-F482CAF08DC2}" type="presParOf" srcId="{C5041479-361A-1244-BBA6-A53CFB998046}" destId="{84487012-FB9C-5240-B7DC-E5DE20813892}" srcOrd="1" destOrd="0" presId="urn:microsoft.com/office/officeart/2005/8/layout/hProcess9"/>
    <dgm:cxn modelId="{4D14479F-66D2-46C8-A2A9-F5DB7F53B857}" type="presParOf" srcId="{84487012-FB9C-5240-B7DC-E5DE20813892}" destId="{60AF1D0E-E4BF-A644-B18C-0382AFADBBB0}" srcOrd="0" destOrd="0" presId="urn:microsoft.com/office/officeart/2005/8/layout/hProcess9"/>
    <dgm:cxn modelId="{8CB74A82-F4F1-4F75-8C31-1689441E602A}" type="presParOf" srcId="{84487012-FB9C-5240-B7DC-E5DE20813892}" destId="{1ABCDC83-6163-204B-8C1B-C9D0D3D0AF31}" srcOrd="1" destOrd="0" presId="urn:microsoft.com/office/officeart/2005/8/layout/hProcess9"/>
    <dgm:cxn modelId="{F222EDB2-4EDC-4B76-8D53-CB625C0F732C}" type="presParOf" srcId="{84487012-FB9C-5240-B7DC-E5DE20813892}" destId="{84FDD40C-3868-854A-AA3F-92C97479016A}" srcOrd="2" destOrd="0" presId="urn:microsoft.com/office/officeart/2005/8/layout/hProcess9"/>
    <dgm:cxn modelId="{5CA541B7-25E4-422B-B131-C291B3AEA78C}" type="presParOf" srcId="{84487012-FB9C-5240-B7DC-E5DE20813892}" destId="{DE7D458D-CC99-1F49-9B30-94DA839E2900}" srcOrd="3" destOrd="0" presId="urn:microsoft.com/office/officeart/2005/8/layout/hProcess9"/>
    <dgm:cxn modelId="{17B476A4-AF2D-4DEA-84E2-FBBA6A23933F}" type="presParOf" srcId="{84487012-FB9C-5240-B7DC-E5DE20813892}" destId="{D3D12B2F-D1B2-7C4C-9CDD-F907CD4ABD6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AB507-ABF6-4F44-8B80-C824EA7023F1}">
      <dsp:nvSpPr>
        <dsp:cNvPr id="0" name=""/>
        <dsp:cNvSpPr/>
      </dsp:nvSpPr>
      <dsp:spPr>
        <a:xfrm>
          <a:off x="3306516" y="3104230"/>
          <a:ext cx="2445916" cy="24459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noProof="0" dirty="0"/>
            <a:t>Данський шлях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noProof="0" dirty="0"/>
            <a:t>«Просвіта та навчання дорослих»</a:t>
          </a:r>
        </a:p>
      </dsp:txBody>
      <dsp:txXfrm>
        <a:off x="3664712" y="3462426"/>
        <a:ext cx="1729524" cy="1729524"/>
      </dsp:txXfrm>
    </dsp:sp>
    <dsp:sp modelId="{F28855D6-D066-E447-9202-23D15D73A275}">
      <dsp:nvSpPr>
        <dsp:cNvPr id="0" name=""/>
        <dsp:cNvSpPr/>
      </dsp:nvSpPr>
      <dsp:spPr>
        <a:xfrm rot="12900000">
          <a:off x="1562036" y="2619736"/>
          <a:ext cx="2053431" cy="6970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EB626E-348A-F44D-8909-0B09FD06A0D7}">
      <dsp:nvSpPr>
        <dsp:cNvPr id="0" name=""/>
        <dsp:cNvSpPr/>
      </dsp:nvSpPr>
      <dsp:spPr>
        <a:xfrm>
          <a:off x="585905" y="1449931"/>
          <a:ext cx="2323620" cy="1858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noProof="0" dirty="0"/>
            <a:t>Британський лібералізм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noProof="0" dirty="0"/>
            <a:t>Локк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noProof="0" dirty="0" err="1"/>
            <a:t>Шафсбері</a:t>
          </a:r>
          <a:endParaRPr lang="uk-UA" sz="2500" kern="1200" noProof="0" dirty="0"/>
        </a:p>
      </dsp:txBody>
      <dsp:txXfrm>
        <a:off x="640350" y="1504376"/>
        <a:ext cx="2214730" cy="1750006"/>
      </dsp:txXfrm>
    </dsp:sp>
    <dsp:sp modelId="{8DFBC24C-932E-DC49-BE04-2D330C7B5367}">
      <dsp:nvSpPr>
        <dsp:cNvPr id="0" name=""/>
        <dsp:cNvSpPr/>
      </dsp:nvSpPr>
      <dsp:spPr>
        <a:xfrm rot="16200000">
          <a:off x="3502759" y="1609459"/>
          <a:ext cx="2053431" cy="6970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EE4B49-1107-A743-A2A4-3619DD890619}">
      <dsp:nvSpPr>
        <dsp:cNvPr id="0" name=""/>
        <dsp:cNvSpPr/>
      </dsp:nvSpPr>
      <dsp:spPr>
        <a:xfrm>
          <a:off x="3367664" y="1839"/>
          <a:ext cx="2323620" cy="1858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 err="1"/>
            <a:t>Німецька</a:t>
          </a:r>
          <a:r>
            <a:rPr lang="ru-RU" sz="2500" kern="1200" dirty="0"/>
            <a:t> </a:t>
          </a:r>
          <a:r>
            <a:rPr lang="ru-RU" sz="2500" kern="1200" dirty="0" err="1"/>
            <a:t>філософія</a:t>
          </a:r>
          <a:r>
            <a:rPr lang="ru-RU" sz="2500" kern="1200" dirty="0"/>
            <a:t>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Гете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Гердер</a:t>
          </a:r>
        </a:p>
      </dsp:txBody>
      <dsp:txXfrm>
        <a:off x="3422109" y="56284"/>
        <a:ext cx="2214730" cy="1750006"/>
      </dsp:txXfrm>
    </dsp:sp>
    <dsp:sp modelId="{C3CEA99F-739A-864B-9290-D4AA378DD866}">
      <dsp:nvSpPr>
        <dsp:cNvPr id="0" name=""/>
        <dsp:cNvSpPr/>
      </dsp:nvSpPr>
      <dsp:spPr>
        <a:xfrm rot="19500000">
          <a:off x="5443482" y="2619736"/>
          <a:ext cx="2053431" cy="6970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D63E80-6F85-A447-9443-D17A6B49576F}">
      <dsp:nvSpPr>
        <dsp:cNvPr id="0" name=""/>
        <dsp:cNvSpPr/>
      </dsp:nvSpPr>
      <dsp:spPr>
        <a:xfrm>
          <a:off x="6149424" y="1449931"/>
          <a:ext cx="2323620" cy="18588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500" kern="1200" noProof="0" dirty="0"/>
            <a:t>Французьке просвітництво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Руссо, </a:t>
          </a:r>
          <a:r>
            <a:rPr lang="ru-RU" sz="2500" kern="1200" dirty="0" err="1"/>
            <a:t>Дідро</a:t>
          </a:r>
          <a:endParaRPr lang="ru-RU" sz="2500" kern="1200" dirty="0"/>
        </a:p>
      </dsp:txBody>
      <dsp:txXfrm>
        <a:off x="6203869" y="1504376"/>
        <a:ext cx="2214730" cy="17500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A0ABB-60C3-2E48-BA98-EBD519C4E859}">
      <dsp:nvSpPr>
        <dsp:cNvPr id="0" name=""/>
        <dsp:cNvSpPr/>
      </dsp:nvSpPr>
      <dsp:spPr>
        <a:xfrm>
          <a:off x="1518284" y="0"/>
          <a:ext cx="8603615" cy="306729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AF1D0E-E4BF-A644-B18C-0382AFADBBB0}">
      <dsp:nvSpPr>
        <dsp:cNvPr id="0" name=""/>
        <dsp:cNvSpPr/>
      </dsp:nvSpPr>
      <dsp:spPr>
        <a:xfrm>
          <a:off x="342997" y="920189"/>
          <a:ext cx="3036570" cy="12269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Феодалізм і абсолютизм</a:t>
          </a:r>
        </a:p>
      </dsp:txBody>
      <dsp:txXfrm>
        <a:off x="402890" y="980082"/>
        <a:ext cx="2916784" cy="1107132"/>
      </dsp:txXfrm>
    </dsp:sp>
    <dsp:sp modelId="{84FDD40C-3868-854A-AA3F-92C97479016A}">
      <dsp:nvSpPr>
        <dsp:cNvPr id="0" name=""/>
        <dsp:cNvSpPr/>
      </dsp:nvSpPr>
      <dsp:spPr>
        <a:xfrm>
          <a:off x="3542665" y="920189"/>
          <a:ext cx="3036570" cy="12269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Суспільство загального добробуту</a:t>
          </a:r>
        </a:p>
      </dsp:txBody>
      <dsp:txXfrm>
        <a:off x="3602558" y="980082"/>
        <a:ext cx="2916784" cy="1107132"/>
      </dsp:txXfrm>
    </dsp:sp>
    <dsp:sp modelId="{D3D12B2F-D1B2-7C4C-9CDD-F907CD4ABD6D}">
      <dsp:nvSpPr>
        <dsp:cNvPr id="0" name=""/>
        <dsp:cNvSpPr/>
      </dsp:nvSpPr>
      <dsp:spPr>
        <a:xfrm>
          <a:off x="6742332" y="920189"/>
          <a:ext cx="3036570" cy="122691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Суспільство загального розвитку</a:t>
          </a:r>
        </a:p>
      </dsp:txBody>
      <dsp:txXfrm>
        <a:off x="6802225" y="980082"/>
        <a:ext cx="2916784" cy="1107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fld id="{682A3C54-47BF-4087-8377-1324020E2354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fld id="{A5006621-55E1-42E5-91D0-2C1F16677FC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31290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ru-RU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Джон Локк — </a:t>
            </a:r>
            <a:r>
              <a:rPr kumimoji="1" lang="ru-RU" sz="1200" b="0" i="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англійський</a:t>
            </a:r>
            <a:r>
              <a:rPr kumimoji="1" lang="ru-RU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</a:t>
            </a:r>
            <a:r>
              <a:rPr kumimoji="1" lang="ru-RU" sz="1200" b="0" i="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філософ</a:t>
            </a:r>
            <a:r>
              <a:rPr kumimoji="1" lang="ru-RU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, теоретик природного права та </a:t>
            </a:r>
            <a:r>
              <a:rPr kumimoji="1" lang="ru-RU" sz="1200" b="0" i="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суспыльного</a:t>
            </a:r>
            <a:r>
              <a:rPr kumimoji="1" lang="ru-RU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договору, </a:t>
            </a:r>
            <a:r>
              <a:rPr kumimoji="1" lang="ru-RU" sz="1200" b="0" i="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був</a:t>
            </a:r>
            <a:r>
              <a:rPr kumimoji="1" lang="ru-RU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одним з </a:t>
            </a:r>
            <a:r>
              <a:rPr kumimoji="1" lang="ru-RU" sz="1200" b="0" i="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основоположників</a:t>
            </a:r>
            <a:r>
              <a:rPr kumimoji="1" lang="ru-RU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</a:t>
            </a:r>
            <a:r>
              <a:rPr kumimoji="1" lang="ru-RU" sz="1200" b="0" i="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емпірико-сенсуалістичної</a:t>
            </a:r>
            <a:r>
              <a:rPr kumimoji="1" lang="ru-RU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</a:t>
            </a:r>
            <a:r>
              <a:rPr kumimoji="1" lang="ru-RU" sz="1200" b="0" i="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теорії</a:t>
            </a:r>
            <a:r>
              <a:rPr kumimoji="1" lang="ru-RU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</a:t>
            </a:r>
            <a:r>
              <a:rPr kumimoji="1" lang="ru-RU" sz="1200" b="0" i="0" kern="1200" dirty="0" err="1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пізнання</a:t>
            </a:r>
            <a:r>
              <a:rPr kumimoji="1" lang="ru-RU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. </a:t>
            </a:r>
          </a:p>
          <a:p>
            <a:r>
              <a:rPr kumimoji="1" lang="vi-VN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Йога́нн-Ґот́фрід Ге́рдер </a:t>
            </a:r>
            <a:r>
              <a:rPr kumimoji="1" lang="ru-RU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(1744-1803) </a:t>
            </a:r>
            <a:r>
              <a:rPr kumimoji="1" lang="vi-VN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— німецький філософ, фольклорист, письменник і мислитель, один з визначних представників німецького Просвітництва.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006621-55E1-42E5-91D0-2C1F16677FC4}" type="slidenum">
              <a:rPr lang="ru-RU" altLang="en-US" smtClean="0"/>
              <a:pPr>
                <a:defRPr/>
              </a:pPr>
              <a:t>7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3275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5875" y="1792288"/>
            <a:ext cx="990600" cy="304800"/>
          </a:xfrm>
        </p:spPr>
        <p:txBody>
          <a:bodyPr anchor="t"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09154BD-AB72-40BC-AC0B-DC270706D517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819" y="3226594"/>
            <a:ext cx="3859212" cy="304800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0500" y="292100"/>
            <a:ext cx="838200" cy="768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EFC57-606F-463A-95EF-3588ECC5027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5676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7 h 2856"/>
                <a:gd name="T4" fmla="*/ 2147483647 w 7104"/>
                <a:gd name="T5" fmla="*/ 2147483647 h 2856"/>
                <a:gd name="T6" fmla="*/ 2147483647 w 7104"/>
                <a:gd name="T7" fmla="*/ 2147483647 h 2856"/>
                <a:gd name="T8" fmla="*/ 2147483647 w 7104"/>
                <a:gd name="T9" fmla="*/ 2147483647 h 2856"/>
                <a:gd name="T10" fmla="*/ 2147483647 w 7104"/>
                <a:gd name="T11" fmla="*/ 2147483647 h 2856"/>
                <a:gd name="T12" fmla="*/ 2147483647 w 7104"/>
                <a:gd name="T13" fmla="*/ 2147483647 h 2856"/>
                <a:gd name="T14" fmla="*/ 2147483647 w 7104"/>
                <a:gd name="T15" fmla="*/ 2147483647 h 2856"/>
                <a:gd name="T16" fmla="*/ 2147483647 w 7104"/>
                <a:gd name="T17" fmla="*/ 2147483647 h 2856"/>
                <a:gd name="T18" fmla="*/ 2147483647 w 7104"/>
                <a:gd name="T19" fmla="*/ 2147483647 h 2856"/>
                <a:gd name="T20" fmla="*/ 2147483647 w 7104"/>
                <a:gd name="T21" fmla="*/ 2147483647 h 2856"/>
                <a:gd name="T22" fmla="*/ 2147483647 w 7104"/>
                <a:gd name="T23" fmla="*/ 2147483647 h 2856"/>
                <a:gd name="T24" fmla="*/ 2147483647 w 7104"/>
                <a:gd name="T25" fmla="*/ 2147483647 h 2856"/>
                <a:gd name="T26" fmla="*/ 2147483647 w 7104"/>
                <a:gd name="T27" fmla="*/ 2147483647 h 2856"/>
                <a:gd name="T28" fmla="*/ 2147483647 w 7104"/>
                <a:gd name="T29" fmla="*/ 2147483647 h 2856"/>
                <a:gd name="T30" fmla="*/ 2147483647 w 7104"/>
                <a:gd name="T31" fmla="*/ 2147483647 h 2856"/>
                <a:gd name="T32" fmla="*/ 2147483647 w 7104"/>
                <a:gd name="T33" fmla="*/ 2147483647 h 2856"/>
                <a:gd name="T34" fmla="*/ 2147483647 w 7104"/>
                <a:gd name="T35" fmla="*/ 2147483647 h 2856"/>
                <a:gd name="T36" fmla="*/ 2147483647 w 7104"/>
                <a:gd name="T37" fmla="*/ 2147483647 h 2856"/>
                <a:gd name="T38" fmla="*/ 2147483647 w 7104"/>
                <a:gd name="T39" fmla="*/ 2147483647 h 2856"/>
                <a:gd name="T40" fmla="*/ 2147483647 w 7104"/>
                <a:gd name="T41" fmla="*/ 2147483647 h 2856"/>
                <a:gd name="T42" fmla="*/ 2147483647 w 7104"/>
                <a:gd name="T43" fmla="*/ 2147483647 h 2856"/>
                <a:gd name="T44" fmla="*/ 2147483647 w 7104"/>
                <a:gd name="T45" fmla="*/ 2147483647 h 2856"/>
                <a:gd name="T46" fmla="*/ 2147483647 w 7104"/>
                <a:gd name="T47" fmla="*/ 2147483647 h 2856"/>
                <a:gd name="T48" fmla="*/ 2147483647 w 7104"/>
                <a:gd name="T49" fmla="*/ 2147483647 h 2856"/>
                <a:gd name="T50" fmla="*/ 2147483647 w 7104"/>
                <a:gd name="T51" fmla="*/ 2147483647 h 2856"/>
                <a:gd name="T52" fmla="*/ 2147483647 w 7104"/>
                <a:gd name="T53" fmla="*/ 2147483647 h 2856"/>
                <a:gd name="T54" fmla="*/ 2147483647 w 7104"/>
                <a:gd name="T55" fmla="*/ 2147483647 h 2856"/>
                <a:gd name="T56" fmla="*/ 2147483647 w 7104"/>
                <a:gd name="T57" fmla="*/ 2147483647 h 2856"/>
                <a:gd name="T58" fmla="*/ 2147483647 w 7104"/>
                <a:gd name="T59" fmla="*/ 2147483647 h 2856"/>
                <a:gd name="T60" fmla="*/ 2147483647 w 7104"/>
                <a:gd name="T61" fmla="*/ 2147483647 h 2856"/>
                <a:gd name="T62" fmla="*/ 2147483647 w 7104"/>
                <a:gd name="T63" fmla="*/ 2147483647 h 2856"/>
                <a:gd name="T64" fmla="*/ 2147483647 w 7104"/>
                <a:gd name="T65" fmla="*/ 2147483647 h 2856"/>
                <a:gd name="T66" fmla="*/ 2147483647 w 7104"/>
                <a:gd name="T67" fmla="*/ 2147483647 h 2856"/>
                <a:gd name="T68" fmla="*/ 2147483647 w 7104"/>
                <a:gd name="T69" fmla="*/ 2147483647 h 2856"/>
                <a:gd name="T70" fmla="*/ 2147483647 w 7104"/>
                <a:gd name="T71" fmla="*/ 2147483647 h 2856"/>
                <a:gd name="T72" fmla="*/ 2147483647 w 7104"/>
                <a:gd name="T73" fmla="*/ 2147483647 h 2856"/>
                <a:gd name="T74" fmla="*/ 2147483647 w 7104"/>
                <a:gd name="T75" fmla="*/ 2147483647 h 2856"/>
                <a:gd name="T76" fmla="*/ 2147483647 w 7104"/>
                <a:gd name="T77" fmla="*/ 2147483647 h 2856"/>
                <a:gd name="T78" fmla="*/ 2147483647 w 7104"/>
                <a:gd name="T79" fmla="*/ 2147483647 h 2856"/>
                <a:gd name="T80" fmla="*/ 2147483647 w 7104"/>
                <a:gd name="T81" fmla="*/ 2147483647 h 2856"/>
                <a:gd name="T82" fmla="*/ 2147483647 w 7104"/>
                <a:gd name="T83" fmla="*/ 2147483647 h 2856"/>
                <a:gd name="T84" fmla="*/ 2147483647 w 7104"/>
                <a:gd name="T85" fmla="*/ 2147483647 h 2856"/>
                <a:gd name="T86" fmla="*/ 2147483647 w 7104"/>
                <a:gd name="T87" fmla="*/ 2147483647 h 2856"/>
                <a:gd name="T88" fmla="*/ 2147483647 w 7104"/>
                <a:gd name="T89" fmla="*/ 2147483647 h 2856"/>
                <a:gd name="T90" fmla="*/ 2147483647 w 7104"/>
                <a:gd name="T91" fmla="*/ 2147483647 h 2856"/>
                <a:gd name="T92" fmla="*/ 2147483647 w 7104"/>
                <a:gd name="T93" fmla="*/ 2147483647 h 2856"/>
                <a:gd name="T94" fmla="*/ 2147483647 w 7104"/>
                <a:gd name="T95" fmla="*/ 2147483647 h 2856"/>
                <a:gd name="T96" fmla="*/ 2147483647 w 7104"/>
                <a:gd name="T97" fmla="*/ 2147483647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6A46-EE2D-4B09-A568-9FB2C98C272F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95F57-560C-4477-9D88-EF0CD46F7F9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9952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>
                <a:gd name="T0" fmla="*/ 0 w 10000"/>
                <a:gd name="T1" fmla="*/ 0 h 7946"/>
                <a:gd name="T2" fmla="*/ 0 w 10000"/>
                <a:gd name="T3" fmla="*/ 2147483647 h 7946"/>
                <a:gd name="T4" fmla="*/ 2147483647 w 10000"/>
                <a:gd name="T5" fmla="*/ 2147483647 h 7946"/>
                <a:gd name="T6" fmla="*/ 2147483647 w 10000"/>
                <a:gd name="T7" fmla="*/ 2147483647 h 7946"/>
                <a:gd name="T8" fmla="*/ 2147483647 w 10000"/>
                <a:gd name="T9" fmla="*/ 2147483647 h 7946"/>
                <a:gd name="T10" fmla="*/ 2147483647 w 10000"/>
                <a:gd name="T11" fmla="*/ 2147483647 h 7946"/>
                <a:gd name="T12" fmla="*/ 2147483647 w 10000"/>
                <a:gd name="T13" fmla="*/ 2147483647 h 7946"/>
                <a:gd name="T14" fmla="*/ 2147483647 w 10000"/>
                <a:gd name="T15" fmla="*/ 2147483647 h 7946"/>
                <a:gd name="T16" fmla="*/ 2147483647 w 10000"/>
                <a:gd name="T17" fmla="*/ 2147483647 h 7946"/>
                <a:gd name="T18" fmla="*/ 2147483647 w 10000"/>
                <a:gd name="T19" fmla="*/ 2147483647 h 7946"/>
                <a:gd name="T20" fmla="*/ 2147483647 w 10000"/>
                <a:gd name="T21" fmla="*/ 2147483647 h 7946"/>
                <a:gd name="T22" fmla="*/ 2147483647 w 10000"/>
                <a:gd name="T23" fmla="*/ 2147483647 h 7946"/>
                <a:gd name="T24" fmla="*/ 2147483647 w 10000"/>
                <a:gd name="T25" fmla="*/ 2147483647 h 7946"/>
                <a:gd name="T26" fmla="*/ 2147483647 w 10000"/>
                <a:gd name="T27" fmla="*/ 2147483647 h 7946"/>
                <a:gd name="T28" fmla="*/ 2147483647 w 10000"/>
                <a:gd name="T29" fmla="*/ 2147483647 h 7946"/>
                <a:gd name="T30" fmla="*/ 2147483647 w 10000"/>
                <a:gd name="T31" fmla="*/ 2147483647 h 7946"/>
                <a:gd name="T32" fmla="*/ 2147483647 w 10000"/>
                <a:gd name="T33" fmla="*/ 2147483647 h 7946"/>
                <a:gd name="T34" fmla="*/ 2147483647 w 10000"/>
                <a:gd name="T35" fmla="*/ 2147483647 h 7946"/>
                <a:gd name="T36" fmla="*/ 2147483647 w 10000"/>
                <a:gd name="T37" fmla="*/ 2147483647 h 7946"/>
                <a:gd name="T38" fmla="*/ 2147483647 w 10000"/>
                <a:gd name="T39" fmla="*/ 2147483647 h 7946"/>
                <a:gd name="T40" fmla="*/ 2147483647 w 10000"/>
                <a:gd name="T41" fmla="*/ 2147483647 h 7946"/>
                <a:gd name="T42" fmla="*/ 2147483647 w 10000"/>
                <a:gd name="T43" fmla="*/ 2147483647 h 7946"/>
                <a:gd name="T44" fmla="*/ 2147483647 w 10000"/>
                <a:gd name="T45" fmla="*/ 2147483647 h 7946"/>
                <a:gd name="T46" fmla="*/ 2147483647 w 10000"/>
                <a:gd name="T47" fmla="*/ 2147483647 h 7946"/>
                <a:gd name="T48" fmla="*/ 2147483647 w 10000"/>
                <a:gd name="T49" fmla="*/ 2147483647 h 7946"/>
                <a:gd name="T50" fmla="*/ 2147483647 w 10000"/>
                <a:gd name="T51" fmla="*/ 2147483647 h 7946"/>
                <a:gd name="T52" fmla="*/ 2147483647 w 10000"/>
                <a:gd name="T53" fmla="*/ 2147483647 h 7946"/>
                <a:gd name="T54" fmla="*/ 2147483647 w 10000"/>
                <a:gd name="T55" fmla="*/ 2147483647 h 7946"/>
                <a:gd name="T56" fmla="*/ 2147483647 w 10000"/>
                <a:gd name="T57" fmla="*/ 2147483647 h 7946"/>
                <a:gd name="T58" fmla="*/ 2147483647 w 10000"/>
                <a:gd name="T59" fmla="*/ 2147483647 h 7946"/>
                <a:gd name="T60" fmla="*/ 2147483647 w 10000"/>
                <a:gd name="T61" fmla="*/ 2147483647 h 7946"/>
                <a:gd name="T62" fmla="*/ 2147483647 w 10000"/>
                <a:gd name="T63" fmla="*/ 2147483647 h 7946"/>
                <a:gd name="T64" fmla="*/ 2147483647 w 10000"/>
                <a:gd name="T65" fmla="*/ 2147483647 h 7946"/>
                <a:gd name="T66" fmla="*/ 2147483647 w 10000"/>
                <a:gd name="T67" fmla="*/ 2147483647 h 7946"/>
                <a:gd name="T68" fmla="*/ 2147483647 w 10000"/>
                <a:gd name="T69" fmla="*/ 2147483647 h 7946"/>
                <a:gd name="T70" fmla="*/ 2147483647 w 10000"/>
                <a:gd name="T71" fmla="*/ 2147483647 h 7946"/>
                <a:gd name="T72" fmla="*/ 2147483647 w 10000"/>
                <a:gd name="T73" fmla="*/ 2147483647 h 7946"/>
                <a:gd name="T74" fmla="*/ 2147483647 w 10000"/>
                <a:gd name="T75" fmla="*/ 2147483647 h 7946"/>
                <a:gd name="T76" fmla="*/ 2147483647 w 10000"/>
                <a:gd name="T77" fmla="*/ 2147483647 h 7946"/>
                <a:gd name="T78" fmla="*/ 2147483647 w 10000"/>
                <a:gd name="T79" fmla="*/ 2147483647 h 7946"/>
                <a:gd name="T80" fmla="*/ 2147483647 w 10000"/>
                <a:gd name="T81" fmla="*/ 2147483647 h 7946"/>
                <a:gd name="T82" fmla="*/ 2147483647 w 10000"/>
                <a:gd name="T83" fmla="*/ 2147483647 h 7946"/>
                <a:gd name="T84" fmla="*/ 2147483647 w 10000"/>
                <a:gd name="T85" fmla="*/ 2147483647 h 7946"/>
                <a:gd name="T86" fmla="*/ 2147483647 w 10000"/>
                <a:gd name="T87" fmla="*/ 2147483647 h 7946"/>
                <a:gd name="T88" fmla="*/ 2147483647 w 10000"/>
                <a:gd name="T89" fmla="*/ 2147483647 h 7946"/>
                <a:gd name="T90" fmla="*/ 2147483647 w 10000"/>
                <a:gd name="T91" fmla="*/ 2147483647 h 7946"/>
                <a:gd name="T92" fmla="*/ 2147483647 w 10000"/>
                <a:gd name="T93" fmla="*/ 2147483647 h 7946"/>
                <a:gd name="T94" fmla="*/ 2147483647 w 10000"/>
                <a:gd name="T95" fmla="*/ 2147483647 h 7946"/>
                <a:gd name="T96" fmla="*/ 2147483647 w 10000"/>
                <a:gd name="T97" fmla="*/ 2147483647 h 7946"/>
                <a:gd name="T98" fmla="*/ 0 w 10000"/>
                <a:gd name="T99" fmla="*/ 0 h 7946"/>
                <a:gd name="T100" fmla="*/ 0 w 10000"/>
                <a:gd name="T101" fmla="*/ 0 h 79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89932">
              <a:off x="8490951" y="2714874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2E238-64BB-4A03-A0B9-CEF94AC196A0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C68DD-0FD5-44FD-8B5B-4608C456620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3515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/>
            <p:cNvSpPr>
              <a:spLocks/>
            </p:cNvSpPr>
            <p:nvPr/>
          </p:nvSpPr>
          <p:spPr bwMode="gray">
            <a:xfrm rot="-589932">
              <a:off x="8490951" y="4185117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 bwMode="gray">
          <a:xfrm>
            <a:off x="898525" y="603250"/>
            <a:ext cx="801688" cy="15700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algn="r">
              <a:defRPr/>
            </a:pPr>
            <a:r>
              <a:rPr kumimoji="0" lang="en-US" altLang="ru-RU" sz="9600">
                <a:solidFill>
                  <a:schemeClr val="accent1"/>
                </a:solidFill>
                <a:latin typeface="Arial" pitchFamily="34" charset="0"/>
              </a:rPr>
              <a:t>“</a:t>
            </a:r>
            <a:endParaRPr kumimoji="0" lang="en-US" altLang="en-US" sz="9600">
              <a:solidFill>
                <a:schemeClr val="accent1"/>
              </a:solidFill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 bwMode="gray">
          <a:xfrm>
            <a:off x="9704388" y="2613025"/>
            <a:ext cx="803275" cy="15700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algn="r">
              <a:defRPr/>
            </a:pPr>
            <a:r>
              <a:rPr kumimoji="0" lang="en-US" altLang="ru-RU" sz="9600">
                <a:solidFill>
                  <a:schemeClr val="accent1"/>
                </a:solidFill>
                <a:latin typeface="Arial" pitchFamily="34" charset="0"/>
              </a:rPr>
              <a:t>”</a:t>
            </a:r>
            <a:endParaRPr kumimoji="0" lang="en-US" altLang="en-US" sz="9600">
              <a:solidFill>
                <a:schemeClr val="accent1"/>
              </a:solidFill>
              <a:latin typeface="Arial" pitchFamily="34" charset="0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886DA-6914-49CA-A070-3C529D328EB0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75EC3-5B08-4378-B4EB-2FE3286BD1F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72357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-589932">
              <a:off x="8490951" y="4193583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2868A-8570-427D-BAE5-F392E1812473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128A8-3801-4F02-98E8-495E511A3EE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04274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21"/>
          <p:cNvCxnSpPr/>
          <p:nvPr/>
        </p:nvCxnSpPr>
        <p:spPr>
          <a:xfrm>
            <a:off x="4403725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2"/>
          <p:cNvCxnSpPr/>
          <p:nvPr/>
        </p:nvCxnSpPr>
        <p:spPr>
          <a:xfrm>
            <a:off x="77724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E795-75BF-4068-A691-D4F7BB308E5B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9B53-3F3F-4882-8DBE-7D23BE078F3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35628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20"/>
          <p:cNvCxnSpPr/>
          <p:nvPr/>
        </p:nvCxnSpPr>
        <p:spPr>
          <a:xfrm>
            <a:off x="4405313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4"/>
          <p:cNvCxnSpPr/>
          <p:nvPr/>
        </p:nvCxnSpPr>
        <p:spPr>
          <a:xfrm>
            <a:off x="77978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5906B-8DCB-4A3C-A59B-C642371574B6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1547-E570-42AF-82FE-6E5FC4EE5D5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8070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B6669-C602-4278-8E1C-0B44172E8846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D2380-522B-4A02-9EC7-8AF2F5177E8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95376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4338" y="401638"/>
              <a:ext cx="65119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51832-D40A-47DD-8850-A5263CE94228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547A6-F467-4602-94A8-61FC323A916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173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062D6-5F4D-49C0-B18A-8177B05EC0E3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168BB-E69F-4790-97FE-B1678FBE7F6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4582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6"/>
            <p:cNvSpPr/>
            <p:nvPr/>
          </p:nvSpPr>
          <p:spPr>
            <a:xfrm>
              <a:off x="7289800" y="401638"/>
              <a:ext cx="44783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400000">
              <a:off x="3787244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677511">
              <a:off x="4698352" y="1826078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2A348-6284-4820-9CFA-AB5CB98164B3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4F120-1D2B-4C49-85D5-8B616D5F1A4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7966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46166-20E4-4A3C-9579-6C1A44E18AEF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B2973-2B7F-41A3-ABDE-F4FF90D2D95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8123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CFA2A-74A0-4158-9EA5-66E9EC2AC20F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DF121-AF72-4766-AF07-0BFEC07075F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59203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3ED8-41CB-4F60-B322-14DA1879E9A3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90F6C-8CA9-4420-977C-975F8B66858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4876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553D-9C57-4B3A-8E4D-50ED8F671BD6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1AC7F-4EF5-4863-B502-C96EBD79E2C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322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400000">
              <a:off x="2229377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677511">
              <a:off x="3140485" y="1826078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7"/>
            <p:cNvSpPr/>
            <p:nvPr/>
          </p:nvSpPr>
          <p:spPr bwMode="gray">
            <a:xfrm>
              <a:off x="5713413" y="401638"/>
              <a:ext cx="60547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CB4F8-7933-4091-A062-3422B565C3BB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6B348-3BB1-4EC0-91F8-C15A6872441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6493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email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4203594" y="1826078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400000">
              <a:off x="32954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7 h 8000"/>
                <a:gd name="T4" fmla="*/ 2147483647 w 10000"/>
                <a:gd name="T5" fmla="*/ 2147483647 h 8000"/>
                <a:gd name="T6" fmla="*/ 2147483647 w 10000"/>
                <a:gd name="T7" fmla="*/ 2147483647 h 8000"/>
                <a:gd name="T8" fmla="*/ 2147483647 w 10000"/>
                <a:gd name="T9" fmla="*/ 2147483647 h 8000"/>
                <a:gd name="T10" fmla="*/ 2147483647 w 10000"/>
                <a:gd name="T11" fmla="*/ 2147483647 h 8000"/>
                <a:gd name="T12" fmla="*/ 2147483647 w 10000"/>
                <a:gd name="T13" fmla="*/ 2147483647 h 8000"/>
                <a:gd name="T14" fmla="*/ 2147483647 w 10000"/>
                <a:gd name="T15" fmla="*/ 2147483647 h 8000"/>
                <a:gd name="T16" fmla="*/ 2147483647 w 10000"/>
                <a:gd name="T17" fmla="*/ 2147483647 h 8000"/>
                <a:gd name="T18" fmla="*/ 2147483647 w 10000"/>
                <a:gd name="T19" fmla="*/ 2147483647 h 8000"/>
                <a:gd name="T20" fmla="*/ 2147483647 w 10000"/>
                <a:gd name="T21" fmla="*/ 2147483647 h 8000"/>
                <a:gd name="T22" fmla="*/ 2147483647 w 10000"/>
                <a:gd name="T23" fmla="*/ 2147483647 h 8000"/>
                <a:gd name="T24" fmla="*/ 2147483647 w 10000"/>
                <a:gd name="T25" fmla="*/ 2147483647 h 8000"/>
                <a:gd name="T26" fmla="*/ 2147483647 w 10000"/>
                <a:gd name="T27" fmla="*/ 2147483647 h 8000"/>
                <a:gd name="T28" fmla="*/ 2147483647 w 10000"/>
                <a:gd name="T29" fmla="*/ 2147483647 h 8000"/>
                <a:gd name="T30" fmla="*/ 2147483647 w 10000"/>
                <a:gd name="T31" fmla="*/ 2147483647 h 8000"/>
                <a:gd name="T32" fmla="*/ 2147483647 w 10000"/>
                <a:gd name="T33" fmla="*/ 2147483647 h 8000"/>
                <a:gd name="T34" fmla="*/ 2147483647 w 10000"/>
                <a:gd name="T35" fmla="*/ 2147483647 h 8000"/>
                <a:gd name="T36" fmla="*/ 2147483647 w 10000"/>
                <a:gd name="T37" fmla="*/ 2147483647 h 8000"/>
                <a:gd name="T38" fmla="*/ 2147483647 w 10000"/>
                <a:gd name="T39" fmla="*/ 2147483647 h 8000"/>
                <a:gd name="T40" fmla="*/ 2147483647 w 10000"/>
                <a:gd name="T41" fmla="*/ 2147483647 h 8000"/>
                <a:gd name="T42" fmla="*/ 2147483647 w 10000"/>
                <a:gd name="T43" fmla="*/ 2147483647 h 8000"/>
                <a:gd name="T44" fmla="*/ 2147483647 w 10000"/>
                <a:gd name="T45" fmla="*/ 2147483647 h 8000"/>
                <a:gd name="T46" fmla="*/ 2147483647 w 10000"/>
                <a:gd name="T47" fmla="*/ 2147483647 h 8000"/>
                <a:gd name="T48" fmla="*/ 2147483647 w 10000"/>
                <a:gd name="T49" fmla="*/ 2147483647 h 8000"/>
                <a:gd name="T50" fmla="*/ 2147483647 w 10000"/>
                <a:gd name="T51" fmla="*/ 2147483647 h 8000"/>
                <a:gd name="T52" fmla="*/ 2147483647 w 10000"/>
                <a:gd name="T53" fmla="*/ 2147483647 h 8000"/>
                <a:gd name="T54" fmla="*/ 2147483647 w 10000"/>
                <a:gd name="T55" fmla="*/ 2147483647 h 8000"/>
                <a:gd name="T56" fmla="*/ 2147483647 w 10000"/>
                <a:gd name="T57" fmla="*/ 2147483647 h 8000"/>
                <a:gd name="T58" fmla="*/ 2147483647 w 10000"/>
                <a:gd name="T59" fmla="*/ 2147483647 h 8000"/>
                <a:gd name="T60" fmla="*/ 2147483647 w 10000"/>
                <a:gd name="T61" fmla="*/ 2147483647 h 8000"/>
                <a:gd name="T62" fmla="*/ 2147483647 w 10000"/>
                <a:gd name="T63" fmla="*/ 2147483647 h 8000"/>
                <a:gd name="T64" fmla="*/ 2147483647 w 10000"/>
                <a:gd name="T65" fmla="*/ 2147483647 h 8000"/>
                <a:gd name="T66" fmla="*/ 2147483647 w 10000"/>
                <a:gd name="T67" fmla="*/ 2147483647 h 8000"/>
                <a:gd name="T68" fmla="*/ 2147483647 w 10000"/>
                <a:gd name="T69" fmla="*/ 2147483647 h 8000"/>
                <a:gd name="T70" fmla="*/ 2147483647 w 10000"/>
                <a:gd name="T71" fmla="*/ 2147483647 h 8000"/>
                <a:gd name="T72" fmla="*/ 2147483647 w 10000"/>
                <a:gd name="T73" fmla="*/ 2147483647 h 8000"/>
                <a:gd name="T74" fmla="*/ 2147483647 w 10000"/>
                <a:gd name="T75" fmla="*/ 2147483647 h 8000"/>
                <a:gd name="T76" fmla="*/ 2147483647 w 10000"/>
                <a:gd name="T77" fmla="*/ 2147483647 h 8000"/>
                <a:gd name="T78" fmla="*/ 2147483647 w 10000"/>
                <a:gd name="T79" fmla="*/ 2147483647 h 8000"/>
                <a:gd name="T80" fmla="*/ 2147483647 w 10000"/>
                <a:gd name="T81" fmla="*/ 2147483647 h 8000"/>
                <a:gd name="T82" fmla="*/ 2147483647 w 10000"/>
                <a:gd name="T83" fmla="*/ 2147483647 h 8000"/>
                <a:gd name="T84" fmla="*/ 2147483647 w 10000"/>
                <a:gd name="T85" fmla="*/ 2147483647 h 8000"/>
                <a:gd name="T86" fmla="*/ 2147483647 w 10000"/>
                <a:gd name="T87" fmla="*/ 2147483647 h 8000"/>
                <a:gd name="T88" fmla="*/ 2147483647 w 10000"/>
                <a:gd name="T89" fmla="*/ 2147483647 h 8000"/>
                <a:gd name="T90" fmla="*/ 2147483647 w 10000"/>
                <a:gd name="T91" fmla="*/ 2147483647 h 8000"/>
                <a:gd name="T92" fmla="*/ 2147483647 w 10000"/>
                <a:gd name="T93" fmla="*/ 2147483647 h 8000"/>
                <a:gd name="T94" fmla="*/ 2147483647 w 10000"/>
                <a:gd name="T95" fmla="*/ 2147483647 h 8000"/>
                <a:gd name="T96" fmla="*/ 2147483647 w 10000"/>
                <a:gd name="T97" fmla="*/ 2147483647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7"/>
            <p:cNvSpPr/>
            <p:nvPr/>
          </p:nvSpPr>
          <p:spPr bwMode="gray">
            <a:xfrm>
              <a:off x="6172200" y="401638"/>
              <a:ext cx="55959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74DCF-F250-449F-A6B4-F97426FB3B13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FFA8F-0AB7-417E-994F-5CA80520AD7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8522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email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4" name="Freeform 5"/>
            <p:cNvSpPr>
              <a:spLocks/>
            </p:cNvSpPr>
            <p:nvPr/>
          </p:nvSpPr>
          <p:spPr bwMode="gray">
            <a:xfrm rot="-589932">
              <a:off x="8490951" y="1797517"/>
              <a:ext cx="3299407" cy="440924"/>
            </a:xfrm>
            <a:custGeom>
              <a:avLst/>
              <a:gdLst>
                <a:gd name="T0" fmla="*/ 2147483647 w 10000"/>
                <a:gd name="T1" fmla="*/ 2147483647 h 5291"/>
                <a:gd name="T2" fmla="*/ 2147483647 w 10000"/>
                <a:gd name="T3" fmla="*/ 2147483647 h 5291"/>
                <a:gd name="T4" fmla="*/ 2147483647 w 10000"/>
                <a:gd name="T5" fmla="*/ 0 h 5291"/>
                <a:gd name="T6" fmla="*/ 2147483647 w 10000"/>
                <a:gd name="T7" fmla="*/ 0 h 5291"/>
                <a:gd name="T8" fmla="*/ 2147483647 w 10000"/>
                <a:gd name="T9" fmla="*/ 2147483647 h 5291"/>
                <a:gd name="T10" fmla="*/ 2147483647 w 10000"/>
                <a:gd name="T11" fmla="*/ 2147483647 h 5291"/>
                <a:gd name="T12" fmla="*/ 2147483647 w 10000"/>
                <a:gd name="T13" fmla="*/ 2147483647 h 5291"/>
                <a:gd name="T14" fmla="*/ 2147483647 w 10000"/>
                <a:gd name="T15" fmla="*/ 2147483647 h 5291"/>
                <a:gd name="T16" fmla="*/ 2147483647 w 10000"/>
                <a:gd name="T17" fmla="*/ 2147483647 h 5291"/>
                <a:gd name="T18" fmla="*/ 2147483647 w 10000"/>
                <a:gd name="T19" fmla="*/ 2147483647 h 5291"/>
                <a:gd name="T20" fmla="*/ 2147483647 w 10000"/>
                <a:gd name="T21" fmla="*/ 2147483647 h 5291"/>
                <a:gd name="T22" fmla="*/ 2147483647 w 10000"/>
                <a:gd name="T23" fmla="*/ 2147483647 h 5291"/>
                <a:gd name="T24" fmla="*/ 2147483647 w 10000"/>
                <a:gd name="T25" fmla="*/ 2147483647 h 5291"/>
                <a:gd name="T26" fmla="*/ 2147483647 w 10000"/>
                <a:gd name="T27" fmla="*/ 2147483647 h 5291"/>
                <a:gd name="T28" fmla="*/ 2147483647 w 10000"/>
                <a:gd name="T29" fmla="*/ 2147483647 h 5291"/>
                <a:gd name="T30" fmla="*/ 2147483647 w 10000"/>
                <a:gd name="T31" fmla="*/ 2147483647 h 5291"/>
                <a:gd name="T32" fmla="*/ 2147483647 w 10000"/>
                <a:gd name="T33" fmla="*/ 2147483647 h 5291"/>
                <a:gd name="T34" fmla="*/ 2147483647 w 10000"/>
                <a:gd name="T35" fmla="*/ 2147483647 h 5291"/>
                <a:gd name="T36" fmla="*/ 2147483647 w 10000"/>
                <a:gd name="T37" fmla="*/ 2147483647 h 5291"/>
                <a:gd name="T38" fmla="*/ 2147483647 w 10000"/>
                <a:gd name="T39" fmla="*/ 2147483647 h 5291"/>
                <a:gd name="T40" fmla="*/ 2147483647 w 10000"/>
                <a:gd name="T41" fmla="*/ 2147483647 h 5291"/>
                <a:gd name="T42" fmla="*/ 2147483647 w 10000"/>
                <a:gd name="T43" fmla="*/ 2147483647 h 5291"/>
                <a:gd name="T44" fmla="*/ 2147483647 w 10000"/>
                <a:gd name="T45" fmla="*/ 2147483647 h 5291"/>
                <a:gd name="T46" fmla="*/ 2147483647 w 10000"/>
                <a:gd name="T47" fmla="*/ 2147483647 h 5291"/>
                <a:gd name="T48" fmla="*/ 2147483647 w 10000"/>
                <a:gd name="T49" fmla="*/ 2147483647 h 5291"/>
                <a:gd name="T50" fmla="*/ 2147483647 w 10000"/>
                <a:gd name="T51" fmla="*/ 2147483647 h 5291"/>
                <a:gd name="T52" fmla="*/ 2147483647 w 10000"/>
                <a:gd name="T53" fmla="*/ 2147483647 h 5291"/>
                <a:gd name="T54" fmla="*/ 2147483647 w 10000"/>
                <a:gd name="T55" fmla="*/ 2147483647 h 5291"/>
                <a:gd name="T56" fmla="*/ 2147483647 w 10000"/>
                <a:gd name="T57" fmla="*/ 2147483647 h 5291"/>
                <a:gd name="T58" fmla="*/ 2147483647 w 10000"/>
                <a:gd name="T59" fmla="*/ 2147483647 h 5291"/>
                <a:gd name="T60" fmla="*/ 2147483647 w 10000"/>
                <a:gd name="T61" fmla="*/ 2147483647 h 5291"/>
                <a:gd name="T62" fmla="*/ 2147483647 w 10000"/>
                <a:gd name="T63" fmla="*/ 2147483647 h 5291"/>
                <a:gd name="T64" fmla="*/ 2147483647 w 10000"/>
                <a:gd name="T65" fmla="*/ 2147483647 h 5291"/>
                <a:gd name="T66" fmla="*/ 2147483647 w 10000"/>
                <a:gd name="T67" fmla="*/ 2147483647 h 5291"/>
                <a:gd name="T68" fmla="*/ 0 w 10000"/>
                <a:gd name="T69" fmla="*/ 2147483647 h 5291"/>
                <a:gd name="T70" fmla="*/ 2147483647 w 10000"/>
                <a:gd name="T71" fmla="*/ 214748364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5"/>
            <p:cNvSpPr>
              <a:spLocks/>
            </p:cNvSpPr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7 h 2856"/>
                <a:gd name="T4" fmla="*/ 2147483647 w 7104"/>
                <a:gd name="T5" fmla="*/ 2147483647 h 2856"/>
                <a:gd name="T6" fmla="*/ 2147483647 w 7104"/>
                <a:gd name="T7" fmla="*/ 2147483647 h 2856"/>
                <a:gd name="T8" fmla="*/ 2147483647 w 7104"/>
                <a:gd name="T9" fmla="*/ 2147483647 h 2856"/>
                <a:gd name="T10" fmla="*/ 2147483647 w 7104"/>
                <a:gd name="T11" fmla="*/ 2147483647 h 2856"/>
                <a:gd name="T12" fmla="*/ 2147483647 w 7104"/>
                <a:gd name="T13" fmla="*/ 2147483647 h 2856"/>
                <a:gd name="T14" fmla="*/ 2147483647 w 7104"/>
                <a:gd name="T15" fmla="*/ 2147483647 h 2856"/>
                <a:gd name="T16" fmla="*/ 2147483647 w 7104"/>
                <a:gd name="T17" fmla="*/ 2147483647 h 2856"/>
                <a:gd name="T18" fmla="*/ 2147483647 w 7104"/>
                <a:gd name="T19" fmla="*/ 2147483647 h 2856"/>
                <a:gd name="T20" fmla="*/ 2147483647 w 7104"/>
                <a:gd name="T21" fmla="*/ 2147483647 h 2856"/>
                <a:gd name="T22" fmla="*/ 2147483647 w 7104"/>
                <a:gd name="T23" fmla="*/ 2147483647 h 2856"/>
                <a:gd name="T24" fmla="*/ 2147483647 w 7104"/>
                <a:gd name="T25" fmla="*/ 2147483647 h 2856"/>
                <a:gd name="T26" fmla="*/ 2147483647 w 7104"/>
                <a:gd name="T27" fmla="*/ 2147483647 h 2856"/>
                <a:gd name="T28" fmla="*/ 2147483647 w 7104"/>
                <a:gd name="T29" fmla="*/ 2147483647 h 2856"/>
                <a:gd name="T30" fmla="*/ 2147483647 w 7104"/>
                <a:gd name="T31" fmla="*/ 2147483647 h 2856"/>
                <a:gd name="T32" fmla="*/ 2147483647 w 7104"/>
                <a:gd name="T33" fmla="*/ 2147483647 h 2856"/>
                <a:gd name="T34" fmla="*/ 2147483647 w 7104"/>
                <a:gd name="T35" fmla="*/ 2147483647 h 2856"/>
                <a:gd name="T36" fmla="*/ 2147483647 w 7104"/>
                <a:gd name="T37" fmla="*/ 2147483647 h 2856"/>
                <a:gd name="T38" fmla="*/ 2147483647 w 7104"/>
                <a:gd name="T39" fmla="*/ 2147483647 h 2856"/>
                <a:gd name="T40" fmla="*/ 2147483647 w 7104"/>
                <a:gd name="T41" fmla="*/ 2147483647 h 2856"/>
                <a:gd name="T42" fmla="*/ 2147483647 w 7104"/>
                <a:gd name="T43" fmla="*/ 2147483647 h 2856"/>
                <a:gd name="T44" fmla="*/ 2147483647 w 7104"/>
                <a:gd name="T45" fmla="*/ 2147483647 h 2856"/>
                <a:gd name="T46" fmla="*/ 2147483647 w 7104"/>
                <a:gd name="T47" fmla="*/ 2147483647 h 2856"/>
                <a:gd name="T48" fmla="*/ 2147483647 w 7104"/>
                <a:gd name="T49" fmla="*/ 2147483647 h 2856"/>
                <a:gd name="T50" fmla="*/ 2147483647 w 7104"/>
                <a:gd name="T51" fmla="*/ 2147483647 h 2856"/>
                <a:gd name="T52" fmla="*/ 2147483647 w 7104"/>
                <a:gd name="T53" fmla="*/ 2147483647 h 2856"/>
                <a:gd name="T54" fmla="*/ 2147483647 w 7104"/>
                <a:gd name="T55" fmla="*/ 2147483647 h 2856"/>
                <a:gd name="T56" fmla="*/ 2147483647 w 7104"/>
                <a:gd name="T57" fmla="*/ 2147483647 h 2856"/>
                <a:gd name="T58" fmla="*/ 2147483647 w 7104"/>
                <a:gd name="T59" fmla="*/ 2147483647 h 2856"/>
                <a:gd name="T60" fmla="*/ 2147483647 w 7104"/>
                <a:gd name="T61" fmla="*/ 2147483647 h 2856"/>
                <a:gd name="T62" fmla="*/ 2147483647 w 7104"/>
                <a:gd name="T63" fmla="*/ 2147483647 h 2856"/>
                <a:gd name="T64" fmla="*/ 2147483647 w 7104"/>
                <a:gd name="T65" fmla="*/ 2147483647 h 2856"/>
                <a:gd name="T66" fmla="*/ 2147483647 w 7104"/>
                <a:gd name="T67" fmla="*/ 2147483647 h 2856"/>
                <a:gd name="T68" fmla="*/ 2147483647 w 7104"/>
                <a:gd name="T69" fmla="*/ 2147483647 h 2856"/>
                <a:gd name="T70" fmla="*/ 2147483647 w 7104"/>
                <a:gd name="T71" fmla="*/ 2147483647 h 2856"/>
                <a:gd name="T72" fmla="*/ 2147483647 w 7104"/>
                <a:gd name="T73" fmla="*/ 2147483647 h 2856"/>
                <a:gd name="T74" fmla="*/ 2147483647 w 7104"/>
                <a:gd name="T75" fmla="*/ 2147483647 h 2856"/>
                <a:gd name="T76" fmla="*/ 2147483647 w 7104"/>
                <a:gd name="T77" fmla="*/ 2147483647 h 2856"/>
                <a:gd name="T78" fmla="*/ 2147483647 w 7104"/>
                <a:gd name="T79" fmla="*/ 2147483647 h 2856"/>
                <a:gd name="T80" fmla="*/ 2147483647 w 7104"/>
                <a:gd name="T81" fmla="*/ 2147483647 h 2856"/>
                <a:gd name="T82" fmla="*/ 2147483647 w 7104"/>
                <a:gd name="T83" fmla="*/ 2147483647 h 2856"/>
                <a:gd name="T84" fmla="*/ 2147483647 w 7104"/>
                <a:gd name="T85" fmla="*/ 2147483647 h 2856"/>
                <a:gd name="T86" fmla="*/ 2147483647 w 7104"/>
                <a:gd name="T87" fmla="*/ 2147483647 h 2856"/>
                <a:gd name="T88" fmla="*/ 2147483647 w 7104"/>
                <a:gd name="T89" fmla="*/ 2147483647 h 2856"/>
                <a:gd name="T90" fmla="*/ 2147483647 w 7104"/>
                <a:gd name="T91" fmla="*/ 2147483647 h 2856"/>
                <a:gd name="T92" fmla="*/ 2147483647 w 7104"/>
                <a:gd name="T93" fmla="*/ 2147483647 h 2856"/>
                <a:gd name="T94" fmla="*/ 2147483647 w 7104"/>
                <a:gd name="T95" fmla="*/ 2147483647 h 2856"/>
                <a:gd name="T96" fmla="*/ 2147483647 w 7104"/>
                <a:gd name="T97" fmla="*/ 2147483647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2147483647 w 15356"/>
                <a:gd name="T13" fmla="*/ 2147483647 h 8638"/>
                <a:gd name="T14" fmla="*/ 2147483647 w 15356"/>
                <a:gd name="T15" fmla="*/ 2147483647 h 8638"/>
                <a:gd name="T16" fmla="*/ 2147483647 w 15356"/>
                <a:gd name="T17" fmla="*/ 2147483647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gray">
          <a:xfrm>
            <a:off x="1155700" y="947738"/>
            <a:ext cx="8761413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  <a:endParaRPr lang="en-US" alt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55700" y="2603500"/>
            <a:ext cx="87614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388" y="6391275"/>
            <a:ext cx="3860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000" b="1" i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538" y="6394450"/>
            <a:ext cx="9906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0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A9D6754-FAD2-44FA-8192-C49CBD41D0B8}" type="datetimeFigureOut">
              <a:rPr lang="ru-RU" altLang="en-US"/>
              <a:pPr>
                <a:defRPr/>
              </a:pPr>
              <a:t>17.11.2019</a:t>
            </a:fld>
            <a:endParaRPr lang="ru-RU" alt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44416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2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4D94972-B3C4-4F7D-8A59-14758B83B9A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3" r:id="rId2"/>
    <p:sldLayoutId id="2147484159" r:id="rId3"/>
    <p:sldLayoutId id="2147484154" r:id="rId4"/>
    <p:sldLayoutId id="2147484155" r:id="rId5"/>
    <p:sldLayoutId id="2147484156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57" r:id="rId16"/>
    <p:sldLayoutId id="2147484169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kumimoji="1" sz="3600" kern="1200">
          <a:solidFill>
            <a:schemeClr val="bg2"/>
          </a:solidFill>
          <a:latin typeface="+mj-lt"/>
          <a:ea typeface="Arial" charset="0"/>
          <a:cs typeface="Arial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rebuchet MS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rebuchet MS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rebuchet MS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2"/>
          </a:solidFill>
          <a:latin typeface="Trebuchet MS" charset="0"/>
          <a:ea typeface="Arial" charset="0"/>
          <a:cs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umimoji="1" kern="1200">
          <a:solidFill>
            <a:srgbClr val="404040"/>
          </a:solidFill>
          <a:latin typeface="+mn-lt"/>
          <a:ea typeface="Arial" charset="0"/>
          <a:cs typeface="Arial" charset="0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umimoji="1" sz="16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umimoji="1" sz="14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umimoji="1" sz="12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umimoji="1" sz="1200" kern="1200">
          <a:solidFill>
            <a:srgbClr val="404040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ru.wikipedia.org/wiki/The_Economist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pekar.in.ua/Ukrainian%20Jump.htm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acebook.com/ProstirSvobody/posts/3193696134035453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326254381609109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open?id=1MDFmJ2ErYvmv5zztedMLKLncs9RxMLPt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late.google.com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.chumachenko" TargetMode="External"/><Relationship Id="rId2" Type="http://schemas.openxmlformats.org/officeDocument/2006/relationships/hyperlink" Target="https://www.facebook.com/groups/32625438160910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yuri.pyvovarenko" TargetMode="External"/><Relationship Id="rId5" Type="http://schemas.openxmlformats.org/officeDocument/2006/relationships/hyperlink" Target="mailto:yurij.pyvovarenko@gmail.com" TargetMode="External"/><Relationship Id="rId4" Type="http://schemas.openxmlformats.org/officeDocument/2006/relationships/hyperlink" Target="http://gonorth.com.ua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lkhogskola.nu/" TargetMode="External"/><Relationship Id="rId2" Type="http://schemas.openxmlformats.org/officeDocument/2006/relationships/hyperlink" Target="http://www.folkbildning.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kl.se/" TargetMode="External"/><Relationship Id="rId4" Type="http://schemas.openxmlformats.org/officeDocument/2006/relationships/hyperlink" Target="http://www.rorelsefolkhogskolor.se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349375" y="804863"/>
            <a:ext cx="9650413" cy="2678112"/>
          </a:xfrm>
        </p:spPr>
        <p:txBody>
          <a:bodyPr>
            <a:noAutofit/>
          </a:bodyPr>
          <a:lstStyle/>
          <a:p>
            <a:pPr algn="ctr" eaLnBrk="1" hangingPunct="1"/>
            <a:br>
              <a:rPr kumimoji="0" lang="ru-RU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Arial" pitchFamily="34" charset="0"/>
              </a:rPr>
            </a:br>
            <a:r>
              <a:rPr kumimoji="0" lang="ru-RU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Arial" pitchFamily="34" charset="0"/>
              </a:rPr>
              <a:t>«</a:t>
            </a:r>
            <a:r>
              <a:rPr lang="uk-UA" altLang="en-US" dirty="0">
                <a:cs typeface="Arial" pitchFamily="34" charset="0"/>
              </a:rPr>
              <a:t>Народні Вищі Школи</a:t>
            </a:r>
            <a:r>
              <a:rPr kumimoji="0" lang="uk-UA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Arial" pitchFamily="34" charset="0"/>
              </a:rPr>
              <a:t>»</a:t>
            </a:r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2750" y="3700463"/>
            <a:ext cx="8826500" cy="796892"/>
          </a:xfrm>
        </p:spPr>
        <p:txBody>
          <a:bodyPr anchor="ctr"/>
          <a:lstStyle/>
          <a:p>
            <a:pPr algn="ctr" eaLnBrk="1" hangingPunct="1"/>
            <a:r>
              <a:rPr kumimoji="0" lang="uk-UA" altLang="en-US" sz="2700" cap="none" dirty="0">
                <a:solidFill>
                  <a:srgbClr val="FAC96A"/>
                </a:solidFill>
                <a:latin typeface="Palatino Linotype" pitchFamily="18" charset="0"/>
                <a:cs typeface="Arial" pitchFamily="34" charset="0"/>
              </a:rPr>
              <a:t>Від Швеції до України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7" descr="Снимок экрана 2016-12-07 в 15.24.28.png">
            <a:extLst>
              <a:ext uri="{FF2B5EF4-FFF2-40B4-BE49-F238E27FC236}">
                <a16:creationId xmlns:a16="http://schemas.microsoft.com/office/drawing/2014/main" id="{8A7D462A-A308-4AE2-96EC-4E7800895A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2575" r="-42575"/>
          <a:stretch>
            <a:fillRect/>
          </a:stretch>
        </p:blipFill>
        <p:spPr>
          <a:xfrm>
            <a:off x="6708140" y="1450023"/>
            <a:ext cx="5840413" cy="4132262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1E004-CD23-4EDD-8974-5ABF5B2E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73" y="254458"/>
            <a:ext cx="4362926" cy="3799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19C1B-6ACA-4D9B-A16C-FAFB16A2E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840" y="3357366"/>
            <a:ext cx="4958080" cy="3307969"/>
          </a:xfrm>
          <a:prstGeom prst="rect">
            <a:avLst/>
          </a:prstGeom>
        </p:spPr>
      </p:pic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F84EF17B-7446-49D1-A0E2-111B9D6532DF}"/>
              </a:ext>
            </a:extLst>
          </p:cNvPr>
          <p:cNvSpPr txBox="1">
            <a:spLocks/>
          </p:cNvSpPr>
          <p:nvPr/>
        </p:nvSpPr>
        <p:spPr>
          <a:xfrm>
            <a:off x="4754880" y="447040"/>
            <a:ext cx="5273039" cy="31830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uk-UA" altLang="en-US" sz="2400" b="1" dirty="0" err="1">
                <a:cs typeface="Arial" pitchFamily="34" charset="0"/>
              </a:rPr>
              <a:t>Ґрундтвіґ</a:t>
            </a:r>
            <a:r>
              <a:rPr lang="uk-UA" altLang="en-US" sz="2400" b="1" dirty="0">
                <a:cs typeface="Arial" pitchFamily="34" charset="0"/>
              </a:rPr>
              <a:t> </a:t>
            </a:r>
            <a:r>
              <a:rPr lang="uk-UA" altLang="en-US" sz="2400" dirty="0">
                <a:cs typeface="Arial" pitchFamily="34" charset="0"/>
              </a:rPr>
              <a:t>прагнув уникнути крові при майбутніх соціальних змінах.</a:t>
            </a:r>
          </a:p>
          <a:p>
            <a:pPr marL="0" indent="0" eaLnBrk="1" hangingPunct="1">
              <a:buNone/>
            </a:pPr>
            <a:r>
              <a:rPr lang="uk-UA" altLang="en-US" sz="2400" dirty="0">
                <a:cs typeface="Arial" pitchFamily="34" charset="0"/>
              </a:rPr>
              <a:t>(На відміну від того,</a:t>
            </a:r>
            <a:br>
              <a:rPr lang="uk-UA" altLang="en-US" sz="2400" dirty="0">
                <a:cs typeface="Arial" pitchFamily="34" charset="0"/>
              </a:rPr>
            </a:br>
            <a:r>
              <a:rPr lang="uk-UA" altLang="en-US" sz="2400" dirty="0">
                <a:cs typeface="Arial" pitchFamily="34" charset="0"/>
              </a:rPr>
              <a:t> що було у Франції і </a:t>
            </a:r>
            <a:br>
              <a:rPr lang="uk-UA" altLang="en-US" sz="2400" dirty="0">
                <a:cs typeface="Arial" pitchFamily="34" charset="0"/>
              </a:rPr>
            </a:br>
            <a:r>
              <a:rPr lang="uk-UA" altLang="en-US" sz="2400" dirty="0">
                <a:cs typeface="Arial" pitchFamily="34" charset="0"/>
              </a:rPr>
              <a:t>Британії)</a:t>
            </a:r>
          </a:p>
        </p:txBody>
      </p:sp>
    </p:spTree>
    <p:extLst>
      <p:ext uri="{BB962C8B-B14F-4D97-AF65-F5344CB8AC3E}">
        <p14:creationId xmlns:p14="http://schemas.microsoft.com/office/powerpoint/2010/main" val="3022726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2C36FE-DFB4-46BB-8196-8A0D52DB0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023" y="0"/>
            <a:ext cx="9055425" cy="6421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768BE-0B54-421E-82DE-68517F4E1A06}"/>
              </a:ext>
            </a:extLst>
          </p:cNvPr>
          <p:cNvSpPr/>
          <p:nvPr/>
        </p:nvSpPr>
        <p:spPr>
          <a:xfrm>
            <a:off x="386080" y="5344775"/>
            <a:ext cx="11805920" cy="1503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60502F-5F69-494E-A29F-724B317854A0}"/>
              </a:ext>
            </a:extLst>
          </p:cNvPr>
          <p:cNvSpPr/>
          <p:nvPr/>
        </p:nvSpPr>
        <p:spPr>
          <a:xfrm>
            <a:off x="4866640" y="5496142"/>
            <a:ext cx="8971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/>
              <a:t>Особистісний розвиток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/>
              <a:t>Прийняття найновіших технологій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/>
              <a:t>Інструменти для громадської активності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0E8E2F-D1C5-46A4-8FE6-CAFC894A93DC}"/>
              </a:ext>
            </a:extLst>
          </p:cNvPr>
          <p:cNvSpPr/>
          <p:nvPr/>
        </p:nvSpPr>
        <p:spPr>
          <a:xfrm>
            <a:off x="386080" y="297069"/>
            <a:ext cx="2468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latin typeface="Palatino Linotype" panose="02040502050505030304" pitchFamily="18" charset="0"/>
              </a:rPr>
              <a:t>Народні вищі школи</a:t>
            </a:r>
            <a:br>
              <a:rPr lang="en-US" sz="4000" b="1" dirty="0">
                <a:latin typeface="Palatino Linotype" panose="02040502050505030304" pitchFamily="18" charset="0"/>
              </a:rPr>
            </a:br>
            <a:endParaRPr lang="uk-UA" sz="4000" b="1" dirty="0">
              <a:latin typeface="Palatino Linotype" panose="02040502050505030304" pitchFamily="18" charset="0"/>
            </a:endParaRPr>
          </a:p>
          <a:p>
            <a:r>
              <a:rPr lang="en-US" sz="4000" dirty="0">
                <a:latin typeface="Palatino Linotype" panose="02040502050505030304" pitchFamily="18" charset="0"/>
              </a:rPr>
              <a:t>Folk</a:t>
            </a:r>
            <a:br>
              <a:rPr lang="en-US" sz="4000" dirty="0">
                <a:latin typeface="Palatino Linotype" panose="02040502050505030304" pitchFamily="18" charset="0"/>
              </a:rPr>
            </a:br>
            <a:r>
              <a:rPr lang="en-US" sz="4000" dirty="0">
                <a:latin typeface="Palatino Linotype" panose="02040502050505030304" pitchFamily="18" charset="0"/>
              </a:rPr>
              <a:t>High Schools</a:t>
            </a:r>
            <a:endParaRPr lang="uk-UA" sz="4000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283995-E5B8-420A-8569-4A1D3D817BB0}"/>
              </a:ext>
            </a:extLst>
          </p:cNvPr>
          <p:cNvSpPr/>
          <p:nvPr/>
        </p:nvSpPr>
        <p:spPr>
          <a:xfrm>
            <a:off x="264160" y="5496142"/>
            <a:ext cx="3616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Приблизно </a:t>
            </a:r>
            <a:r>
              <a:rPr lang="uk-UA" sz="2400" b="1" dirty="0"/>
              <a:t>10% населення</a:t>
            </a:r>
            <a:r>
              <a:rPr lang="uk-UA" sz="2400" dirty="0"/>
              <a:t> Скандинавії пройшли курси в НВШ</a:t>
            </a:r>
          </a:p>
        </p:txBody>
      </p:sp>
    </p:spTree>
    <p:extLst>
      <p:ext uri="{BB962C8B-B14F-4D97-AF65-F5344CB8AC3E}">
        <p14:creationId xmlns:p14="http://schemas.microsoft.com/office/powerpoint/2010/main" val="1353645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83961A-3468-4B42-A32B-B0FEE97DBA70}"/>
              </a:ext>
            </a:extLst>
          </p:cNvPr>
          <p:cNvSpPr/>
          <p:nvPr/>
        </p:nvSpPr>
        <p:spPr>
          <a:xfrm>
            <a:off x="314960" y="0"/>
            <a:ext cx="11805920" cy="1503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46271-7B0A-4DB9-A9EF-047FF5A38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01" y="354334"/>
            <a:ext cx="10700919" cy="584952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D6F0EC-C175-4C66-9385-8BCA85F1EB60}"/>
              </a:ext>
            </a:extLst>
          </p:cNvPr>
          <p:cNvCxnSpPr/>
          <p:nvPr/>
        </p:nvCxnSpPr>
        <p:spPr>
          <a:xfrm flipV="1">
            <a:off x="406400" y="5212080"/>
            <a:ext cx="1107440" cy="2743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920D31-7624-4C71-8D4D-5C8F89EB03C1}"/>
              </a:ext>
            </a:extLst>
          </p:cNvPr>
          <p:cNvCxnSpPr>
            <a:cxnSpLocks/>
          </p:cNvCxnSpPr>
          <p:nvPr/>
        </p:nvCxnSpPr>
        <p:spPr>
          <a:xfrm flipH="1">
            <a:off x="10807801" y="5257800"/>
            <a:ext cx="1069239" cy="152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B1178A-2807-45A2-9C33-61B71BD40D1D}"/>
              </a:ext>
            </a:extLst>
          </p:cNvPr>
          <p:cNvCxnSpPr>
            <a:cxnSpLocks/>
          </p:cNvCxnSpPr>
          <p:nvPr/>
        </p:nvCxnSpPr>
        <p:spPr>
          <a:xfrm flipH="1">
            <a:off x="10814100" y="4119880"/>
            <a:ext cx="1069239" cy="152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4D9C27-4B36-4E87-9745-7EB55589FBF6}"/>
              </a:ext>
            </a:extLst>
          </p:cNvPr>
          <p:cNvCxnSpPr>
            <a:cxnSpLocks/>
          </p:cNvCxnSpPr>
          <p:nvPr/>
        </p:nvCxnSpPr>
        <p:spPr>
          <a:xfrm flipH="1">
            <a:off x="10820399" y="1857399"/>
            <a:ext cx="1069239" cy="152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E6BC28-5B9A-4E15-B565-7EB7BCFA2224}"/>
              </a:ext>
            </a:extLst>
          </p:cNvPr>
          <p:cNvCxnSpPr>
            <a:cxnSpLocks/>
          </p:cNvCxnSpPr>
          <p:nvPr/>
        </p:nvCxnSpPr>
        <p:spPr>
          <a:xfrm flipH="1">
            <a:off x="10826698" y="1487825"/>
            <a:ext cx="1069239" cy="152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069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азвание 4"/>
          <p:cNvSpPr>
            <a:spLocks noGrp="1"/>
          </p:cNvSpPr>
          <p:nvPr>
            <p:ph type="title"/>
          </p:nvPr>
        </p:nvSpPr>
        <p:spPr>
          <a:xfrm>
            <a:off x="891540" y="947738"/>
            <a:ext cx="9654540" cy="728662"/>
          </a:xfrm>
        </p:spPr>
        <p:txBody>
          <a:bodyPr/>
          <a:lstStyle/>
          <a:p>
            <a:pPr eaLnBrk="1" hangingPunct="1"/>
            <a:r>
              <a:rPr lang="ru-RU" altLang="en-US" dirty="0">
                <a:cs typeface="Arial" pitchFamily="34" charset="0"/>
              </a:rPr>
              <a:t>Швеція дала світу 30 нобелівских лауреатів</a:t>
            </a:r>
          </a:p>
        </p:txBody>
      </p:sp>
      <p:sp>
        <p:nvSpPr>
          <p:cNvPr id="24579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dirty="0">
                <a:cs typeface="Arial" pitchFamily="34" charset="0"/>
              </a:rPr>
              <a:t>Премія з хімії — 4</a:t>
            </a:r>
          </a:p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dirty="0">
                <a:cs typeface="Arial" pitchFamily="34" charset="0"/>
              </a:rPr>
              <a:t>Премія Миру — 5</a:t>
            </a:r>
          </a:p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dirty="0">
                <a:cs typeface="Arial" pitchFamily="34" charset="0"/>
              </a:rPr>
              <a:t>Премія з літератури — 7</a:t>
            </a:r>
          </a:p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dirty="0">
                <a:cs typeface="Arial" pitchFamily="34" charset="0"/>
              </a:rPr>
              <a:t>Премія з медицини — 8</a:t>
            </a:r>
          </a:p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dirty="0">
                <a:cs typeface="Arial" pitchFamily="34" charset="0"/>
              </a:rPr>
              <a:t>Премія з фізики — 4</a:t>
            </a:r>
          </a:p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dirty="0">
                <a:cs typeface="Arial" pitchFamily="34" charset="0"/>
              </a:rPr>
              <a:t>Премія з економіки — 2</a:t>
            </a:r>
          </a:p>
          <a:p>
            <a:pPr marL="608013" indent="-608013" eaLnBrk="1" hangingPunct="1"/>
            <a:endParaRPr lang="uk-UA" altLang="en-US" sz="2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11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азвание 1"/>
          <p:cNvSpPr>
            <a:spLocks noGrp="1"/>
          </p:cNvSpPr>
          <p:nvPr>
            <p:ph type="title"/>
          </p:nvPr>
        </p:nvSpPr>
        <p:spPr>
          <a:xfrm>
            <a:off x="810260" y="866458"/>
            <a:ext cx="9664700" cy="728662"/>
          </a:xfrm>
        </p:spPr>
        <p:txBody>
          <a:bodyPr/>
          <a:lstStyle/>
          <a:p>
            <a:pPr eaLnBrk="1" hangingPunct="1"/>
            <a:r>
              <a:rPr lang="ru-RU" altLang="en-US" sz="4000" dirty="0" err="1">
                <a:cs typeface="Arial" pitchFamily="34" charset="0"/>
              </a:rPr>
              <a:t>Скандинавія</a:t>
            </a:r>
            <a:r>
              <a:rPr lang="ru-RU" altLang="en-US" sz="4000" dirty="0">
                <a:cs typeface="Arial" pitchFamily="34" charset="0"/>
              </a:rPr>
              <a:t>: 57 нобелівських лауреатів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sz="half" idx="1"/>
          </p:nvPr>
        </p:nvSpPr>
        <p:spPr>
          <a:xfrm>
            <a:off x="1150938" y="2603500"/>
            <a:ext cx="4829175" cy="3416300"/>
          </a:xfrm>
        </p:spPr>
        <p:txBody>
          <a:bodyPr/>
          <a:lstStyle/>
          <a:p>
            <a:pPr eaLnBrk="1" hangingPunct="1"/>
            <a:r>
              <a:rPr lang="ru-RU" altLang="en-US" sz="2500" dirty="0">
                <a:cs typeface="Arial" pitchFamily="34" charset="0"/>
              </a:rPr>
              <a:t>Фінляндія – 4 (5 мільйонів)</a:t>
            </a:r>
          </a:p>
          <a:p>
            <a:pPr eaLnBrk="1" hangingPunct="1"/>
            <a:r>
              <a:rPr lang="ru-RU" altLang="en-US" sz="2500" dirty="0">
                <a:cs typeface="Arial" pitchFamily="34" charset="0"/>
              </a:rPr>
              <a:t>Норвегія – 8 (5 мільйонів)</a:t>
            </a:r>
          </a:p>
          <a:p>
            <a:pPr eaLnBrk="1" hangingPunct="1"/>
            <a:r>
              <a:rPr lang="ru-RU" altLang="en-US" sz="2500" dirty="0">
                <a:cs typeface="Arial" pitchFamily="34" charset="0"/>
              </a:rPr>
              <a:t>Данія – 13 (5,6 мільйонів)</a:t>
            </a:r>
          </a:p>
          <a:p>
            <a:pPr eaLnBrk="1" hangingPunct="1"/>
            <a:r>
              <a:rPr lang="ru-RU" altLang="en-US" sz="2500" dirty="0">
                <a:cs typeface="Arial" pitchFamily="34" charset="0"/>
              </a:rPr>
              <a:t>Ісландія – 1 (323 тисячі)</a:t>
            </a:r>
          </a:p>
          <a:p>
            <a:pPr eaLnBrk="1" hangingPunct="1"/>
            <a:r>
              <a:rPr lang="ru-RU" altLang="en-US" sz="2500" dirty="0">
                <a:cs typeface="Arial" pitchFamily="34" charset="0"/>
              </a:rPr>
              <a:t>Швеція – 30 (9 мільйонів)</a:t>
            </a:r>
          </a:p>
        </p:txBody>
      </p:sp>
      <p:pic>
        <p:nvPicPr>
          <p:cNvPr id="5" name="Содержимое 4" descr="Снимок экрана 2017-03-18 в 10.44.21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08713" y="2603500"/>
            <a:ext cx="4824412" cy="3378200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813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Снимок экрана 2016-12-06 в 22.25.5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4575" y="80963"/>
            <a:ext cx="4105275" cy="1181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Изображение 7" descr="Снимок экрана 2016-12-06 в 18.56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3625850"/>
            <a:ext cx="44450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Снимок экрана 2016-12-06 в 19.03.4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261938"/>
            <a:ext cx="2827338" cy="28289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 descr="Снимок экрана 2016-12-06 в 19.11.1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40788" y="261938"/>
            <a:ext cx="2851150" cy="28289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 descr="Снимок экрана 2016-12-06 в 18.58.09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7725" y="2514600"/>
            <a:ext cx="4006850" cy="21383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 descr="Снимок экрана 2016-12-06 в 18.57.31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24275" y="990600"/>
            <a:ext cx="3863975" cy="21002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8" descr="Снимок экрана 2016-12-06 в 19.12.55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50" y="3838575"/>
            <a:ext cx="2406650" cy="25050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Изображение 9" descr="Снимок экрана 2016-12-08 в 17.16.1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2514600"/>
            <a:ext cx="3709988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5" descr="Снимок экрана 2016-12-06 в 18.57.02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778863">
            <a:off x="7766050" y="4114800"/>
            <a:ext cx="3925888" cy="22590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 descr="Снимок экрана 2016-12-06 в 22.05.56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32000" y="5486400"/>
            <a:ext cx="3382963" cy="9969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312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4000" b="1" dirty="0" err="1">
                <a:cs typeface="Arial" pitchFamily="34" charset="0"/>
              </a:rPr>
              <a:t>Скандинавія</a:t>
            </a:r>
            <a:r>
              <a:rPr lang="en-US" altLang="en-US" sz="4000" b="1" dirty="0">
                <a:cs typeface="Arial" pitchFamily="34" charset="0"/>
              </a:rPr>
              <a:t> </a:t>
            </a:r>
            <a:r>
              <a:rPr lang="uk-UA" altLang="en-US" sz="4000" b="1" dirty="0">
                <a:cs typeface="Arial" pitchFamily="34" charset="0"/>
              </a:rPr>
              <a:t>рулить</a:t>
            </a:r>
            <a:r>
              <a:rPr lang="en-US" altLang="en-US" sz="4000" b="1" dirty="0">
                <a:cs typeface="Arial" pitchFamily="34" charset="0"/>
              </a:rPr>
              <a:t>!</a:t>
            </a:r>
            <a:endParaRPr lang="ru-RU" altLang="en-US" sz="4000" b="1" dirty="0">
              <a:cs typeface="Arial" pitchFamily="34" charset="0"/>
            </a:endParaRPr>
          </a:p>
        </p:txBody>
      </p:sp>
      <p:sp>
        <p:nvSpPr>
          <p:cNvPr id="21507" name="Содержимое 2"/>
          <p:cNvSpPr>
            <a:spLocks noGrp="1"/>
          </p:cNvSpPr>
          <p:nvPr>
            <p:ph sz="half" idx="1"/>
          </p:nvPr>
        </p:nvSpPr>
        <p:spPr>
          <a:xfrm>
            <a:off x="751840" y="2915920"/>
            <a:ext cx="6478560" cy="310388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3300" dirty="0">
                <a:cs typeface="Arial" pitchFamily="34" charset="0"/>
              </a:rPr>
              <a:t>2013 року </a:t>
            </a:r>
            <a:r>
              <a:rPr lang="uk-UA" altLang="en-US" sz="3300" dirty="0" err="1">
                <a:cs typeface="Arial" pitchFamily="34" charset="0"/>
                <a:hlinkClick r:id="rId2"/>
              </a:rPr>
              <a:t>The</a:t>
            </a:r>
            <a:r>
              <a:rPr lang="uk-UA" altLang="en-US" sz="3300" dirty="0">
                <a:cs typeface="Arial" pitchFamily="34" charset="0"/>
                <a:hlinkClick r:id="rId2"/>
              </a:rPr>
              <a:t> </a:t>
            </a:r>
            <a:r>
              <a:rPr lang="uk-UA" altLang="en-US" sz="3300" dirty="0" err="1">
                <a:cs typeface="Arial" pitchFamily="34" charset="0"/>
                <a:hlinkClick r:id="rId2"/>
              </a:rPr>
              <a:t>Economist</a:t>
            </a:r>
            <a:r>
              <a:rPr lang="uk-UA" altLang="en-US" sz="3300" dirty="0">
                <a:cs typeface="Arial" pitchFamily="34" charset="0"/>
              </a:rPr>
              <a:t> заявив, що країни північної Європи мають імовірно </a:t>
            </a:r>
            <a:r>
              <a:rPr lang="uk-UA" altLang="en-US" sz="3300" b="1" dirty="0">
                <a:cs typeface="Arial" pitchFamily="34" charset="0"/>
              </a:rPr>
              <a:t>найкращу систему управління </a:t>
            </a:r>
            <a:r>
              <a:rPr lang="uk-UA" altLang="en-US" sz="3300" dirty="0">
                <a:cs typeface="Arial" pitchFamily="34" charset="0"/>
              </a:rPr>
              <a:t>у світі.</a:t>
            </a:r>
          </a:p>
        </p:txBody>
      </p:sp>
      <p:pic>
        <p:nvPicPr>
          <p:cNvPr id="4" name="Содержимое 3" descr="Снимок экрана 2017-02-22 в 15.07.45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44432" r="-44432"/>
          <a:stretch>
            <a:fillRect/>
          </a:stretch>
        </p:blipFill>
        <p:spPr>
          <a:xfrm>
            <a:off x="6208713" y="2296160"/>
            <a:ext cx="6079462" cy="4255453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895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Изображение 2" descr="Снимок экрана 2019-06-12 в 12.44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09600"/>
            <a:ext cx="101219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/>
          </p:nvPr>
        </p:nvGraphicFramePr>
        <p:xfrm>
          <a:off x="1028700" y="3790703"/>
          <a:ext cx="10121900" cy="3067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0321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Вертикальный заголовок 6"/>
          <p:cNvSpPr>
            <a:spLocks noGrp="1"/>
          </p:cNvSpPr>
          <p:nvPr>
            <p:ph type="title" orient="vert"/>
          </p:nvPr>
        </p:nvSpPr>
        <p:spPr>
          <a:xfrm rot="20567145">
            <a:off x="9438640" y="398463"/>
            <a:ext cx="2617788" cy="5468937"/>
          </a:xfrm>
        </p:spPr>
        <p:txBody>
          <a:bodyPr/>
          <a:lstStyle/>
          <a:p>
            <a:pPr eaLnBrk="1" hangingPunct="1"/>
            <a:r>
              <a:rPr lang="ru-RU" altLang="en-US" sz="4900" dirty="0">
                <a:cs typeface="Arial" pitchFamily="34" charset="0"/>
              </a:rPr>
              <a:t>Як їм це вдається?</a:t>
            </a:r>
          </a:p>
        </p:txBody>
      </p:sp>
      <p:sp>
        <p:nvSpPr>
          <p:cNvPr id="26627" name="Вертикальный текст 7"/>
          <p:cNvSpPr>
            <a:spLocks noGrp="1"/>
          </p:cNvSpPr>
          <p:nvPr>
            <p:ph type="body" orient="vert" idx="1"/>
          </p:nvPr>
        </p:nvSpPr>
        <p:spPr>
          <a:xfrm>
            <a:off x="1155700" y="1296988"/>
            <a:ext cx="6246813" cy="4730750"/>
          </a:xfrm>
        </p:spPr>
        <p:txBody>
          <a:bodyPr/>
          <a:lstStyle/>
          <a:p>
            <a:pPr eaLnBrk="1" hangingPunct="1"/>
            <a:endParaRPr lang="en-US" altLang="en-US">
              <a:cs typeface="Arial" pitchFamily="34" charset="0"/>
            </a:endParaRPr>
          </a:p>
        </p:txBody>
      </p:sp>
      <p:pic>
        <p:nvPicPr>
          <p:cNvPr id="9" name="Изображение 8" descr="DSC_297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1146175"/>
            <a:ext cx="7307262" cy="47228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06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азвание 1"/>
          <p:cNvSpPr>
            <a:spLocks noGrp="1"/>
          </p:cNvSpPr>
          <p:nvPr>
            <p:ph type="title"/>
          </p:nvPr>
        </p:nvSpPr>
        <p:spPr>
          <a:xfrm>
            <a:off x="1727200" y="947738"/>
            <a:ext cx="8189913" cy="728662"/>
          </a:xfrm>
        </p:spPr>
        <p:txBody>
          <a:bodyPr/>
          <a:lstStyle/>
          <a:p>
            <a:pPr eaLnBrk="1" hangingPunct="1"/>
            <a:r>
              <a:rPr lang="ru-RU" altLang="en-US" b="1" dirty="0">
                <a:cs typeface="Arial" pitchFamily="34" charset="0"/>
              </a:rPr>
              <a:t>П</a:t>
            </a:r>
            <a:r>
              <a:rPr lang="en-US" altLang="en-US" b="1" dirty="0">
                <a:cs typeface="Arial" pitchFamily="34" charset="0"/>
              </a:rPr>
              <a:t>’</a:t>
            </a:r>
            <a:r>
              <a:rPr lang="ru-RU" altLang="en-US" b="1" dirty="0">
                <a:cs typeface="Arial" pitchFamily="34" charset="0"/>
              </a:rPr>
              <a:t>ять </a:t>
            </a:r>
            <a:r>
              <a:rPr lang="ru-RU" altLang="en-US" b="1" dirty="0" err="1">
                <a:cs typeface="Arial" pitchFamily="34" charset="0"/>
              </a:rPr>
              <a:t>секретів</a:t>
            </a:r>
            <a:br>
              <a:rPr lang="ru-RU" altLang="en-US" b="1" dirty="0">
                <a:cs typeface="Arial" pitchFamily="34" charset="0"/>
              </a:rPr>
            </a:br>
            <a:r>
              <a:rPr lang="ru-RU" altLang="en-US" b="1" dirty="0" err="1">
                <a:cs typeface="Arial" pitchFamily="34" charset="0"/>
              </a:rPr>
              <a:t>шведської</a:t>
            </a:r>
            <a:r>
              <a:rPr lang="ru-RU" altLang="en-US" b="1" dirty="0">
                <a:cs typeface="Arial" pitchFamily="34" charset="0"/>
              </a:rPr>
              <a:t> </a:t>
            </a:r>
            <a:r>
              <a:rPr lang="ru-RU" altLang="en-US" b="1" dirty="0" err="1">
                <a:cs typeface="Arial" pitchFamily="34" charset="0"/>
              </a:rPr>
              <a:t>системи</a:t>
            </a:r>
            <a:r>
              <a:rPr lang="ru-RU" altLang="en-US" b="1" dirty="0">
                <a:cs typeface="Arial" pitchFamily="34" charset="0"/>
              </a:rPr>
              <a:t> </a:t>
            </a:r>
            <a:r>
              <a:rPr lang="ru-RU" altLang="en-US" b="1" dirty="0" err="1">
                <a:cs typeface="Arial" pitchFamily="34" charset="0"/>
              </a:rPr>
              <a:t>освіти</a:t>
            </a:r>
            <a:r>
              <a:rPr lang="ru-RU" altLang="en-US" b="1" dirty="0">
                <a:cs typeface="Arial" pitchFamily="34" charset="0"/>
              </a:rPr>
              <a:t> </a:t>
            </a:r>
          </a:p>
        </p:txBody>
      </p:sp>
      <p:sp>
        <p:nvSpPr>
          <p:cNvPr id="798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dirty="0">
                <a:cs typeface="Arial" pitchFamily="34" charset="0"/>
              </a:rPr>
              <a:t>Свобода</a:t>
            </a:r>
          </a:p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dirty="0">
                <a:cs typeface="Arial" pitchFamily="34" charset="0"/>
              </a:rPr>
              <a:t>Добровільна діяльність (мінімум контролю)</a:t>
            </a:r>
          </a:p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b="1" dirty="0">
                <a:cs typeface="Arial" pitchFamily="34" charset="0"/>
              </a:rPr>
              <a:t>Діалог</a:t>
            </a:r>
          </a:p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dirty="0">
                <a:cs typeface="Arial" pitchFamily="34" charset="0"/>
              </a:rPr>
              <a:t>Повага до особистості</a:t>
            </a:r>
          </a:p>
          <a:p>
            <a:pPr marL="608013" indent="-608013" eaLnBrk="1" hangingPunct="1">
              <a:buFont typeface="Trebuchet MS" pitchFamily="34" charset="0"/>
              <a:buAutoNum type="arabicPeriod"/>
            </a:pPr>
            <a:r>
              <a:rPr lang="uk-UA" altLang="en-US" sz="2800" dirty="0">
                <a:cs typeface="Arial" pitchFamily="34" charset="0"/>
              </a:rPr>
              <a:t>Феномен національного «Ми» або </a:t>
            </a:r>
            <a:r>
              <a:rPr lang="uk-UA" altLang="en-US" sz="2800" b="1" dirty="0">
                <a:cs typeface="Arial" pitchFamily="34" charset="0"/>
              </a:rPr>
              <a:t>партнерська модель</a:t>
            </a:r>
            <a:r>
              <a:rPr lang="uk-UA" altLang="en-US" sz="2800" dirty="0">
                <a:cs typeface="Arial" pitchFamily="34" charset="0"/>
              </a:rPr>
              <a:t> соціального устрою суспільства</a:t>
            </a:r>
          </a:p>
        </p:txBody>
      </p:sp>
    </p:spTree>
    <p:extLst>
      <p:ext uri="{BB962C8B-B14F-4D97-AF65-F5344CB8AC3E}">
        <p14:creationId xmlns:p14="http://schemas.microsoft.com/office/powerpoint/2010/main" val="68674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A74802-E13A-4280-A4BE-AE95B4D76834}"/>
              </a:ext>
            </a:extLst>
          </p:cNvPr>
          <p:cNvSpPr/>
          <p:nvPr/>
        </p:nvSpPr>
        <p:spPr>
          <a:xfrm>
            <a:off x="10434320" y="0"/>
            <a:ext cx="762000" cy="1798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887D13B9-E9DC-4B61-87F9-137141E4792A}"/>
              </a:ext>
            </a:extLst>
          </p:cNvPr>
          <p:cNvSpPr txBox="1">
            <a:spLocks/>
          </p:cNvSpPr>
          <p:nvPr/>
        </p:nvSpPr>
        <p:spPr>
          <a:xfrm>
            <a:off x="807720" y="2499360"/>
            <a:ext cx="10576560" cy="4358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kumimoji="0" lang="uk-UA" altLang="en-US" sz="2800" b="1" dirty="0">
                <a:cs typeface="Arial" pitchFamily="34" charset="0"/>
              </a:rPr>
              <a:t>Про мене і </a:t>
            </a:r>
            <a:br>
              <a:rPr kumimoji="0" lang="uk-UA" altLang="en-US" sz="2800" b="1" dirty="0">
                <a:cs typeface="Arial" pitchFamily="34" charset="0"/>
              </a:rPr>
            </a:br>
            <a:r>
              <a:rPr kumimoji="0" lang="uk-UA" altLang="en-US" sz="4000" b="1" dirty="0">
                <a:cs typeface="Arial" pitchFamily="34" charset="0"/>
              </a:rPr>
              <a:t>чому я цим займаюсь</a:t>
            </a:r>
            <a:endParaRPr kumimoji="0" lang="uk-UA" altLang="en-US" sz="28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13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Название 1"/>
          <p:cNvSpPr>
            <a:spLocks noGrp="1"/>
          </p:cNvSpPr>
          <p:nvPr>
            <p:ph type="title"/>
          </p:nvPr>
        </p:nvSpPr>
        <p:spPr>
          <a:xfrm>
            <a:off x="1005840" y="947738"/>
            <a:ext cx="9621520" cy="728662"/>
          </a:xfrm>
        </p:spPr>
        <p:txBody>
          <a:bodyPr/>
          <a:lstStyle/>
          <a:p>
            <a:pPr eaLnBrk="1" hangingPunct="1"/>
            <a:r>
              <a:rPr lang="uk-UA" altLang="en-US" dirty="0">
                <a:cs typeface="Arial" pitchFamily="34" charset="0"/>
              </a:rPr>
              <a:t>Багато </a:t>
            </a:r>
            <a:r>
              <a:rPr lang="uk-UA" altLang="en-US" b="1" dirty="0">
                <a:cs typeface="Arial" pitchFamily="34" charset="0"/>
              </a:rPr>
              <a:t>свободи</a:t>
            </a:r>
            <a:r>
              <a:rPr lang="uk-UA" altLang="en-US" dirty="0">
                <a:cs typeface="Arial" pitchFamily="34" charset="0"/>
              </a:rPr>
              <a:t> та </a:t>
            </a:r>
            <a:r>
              <a:rPr lang="uk-UA" altLang="en-US" b="1" dirty="0">
                <a:cs typeface="Arial" pitchFamily="34" charset="0"/>
              </a:rPr>
              <a:t>відповідальності у НВШ</a:t>
            </a:r>
          </a:p>
        </p:txBody>
      </p:sp>
      <p:sp>
        <p:nvSpPr>
          <p:cNvPr id="87043" name="Содержимое 2"/>
          <p:cNvSpPr>
            <a:spLocks noGrp="1"/>
          </p:cNvSpPr>
          <p:nvPr>
            <p:ph idx="1"/>
          </p:nvPr>
        </p:nvSpPr>
        <p:spPr>
          <a:xfrm>
            <a:off x="1155700" y="2857500"/>
            <a:ext cx="8761413" cy="3416300"/>
          </a:xfrm>
        </p:spPr>
        <p:txBody>
          <a:bodyPr/>
          <a:lstStyle/>
          <a:p>
            <a:pPr eaLnBrk="1" hangingPunct="1"/>
            <a:r>
              <a:rPr lang="uk-UA" altLang="en-US" sz="2800" dirty="0">
                <a:cs typeface="Arial" pitchFamily="34" charset="0"/>
              </a:rPr>
              <a:t>Немає вступних іспитів</a:t>
            </a:r>
          </a:p>
          <a:p>
            <a:pPr eaLnBrk="1" hangingPunct="1"/>
            <a:r>
              <a:rPr lang="uk-UA" altLang="en-US" sz="2800" dirty="0">
                <a:cs typeface="Arial" pitchFamily="34" charset="0"/>
              </a:rPr>
              <a:t>Не вимагають документи про освіту</a:t>
            </a:r>
          </a:p>
          <a:p>
            <a:pPr eaLnBrk="1" hangingPunct="1"/>
            <a:r>
              <a:rPr lang="uk-UA" altLang="en-US" sz="2800" dirty="0">
                <a:cs typeface="Arial" pitchFamily="34" charset="0"/>
              </a:rPr>
              <a:t>Немає екзаменів в процесі навчання</a:t>
            </a:r>
          </a:p>
          <a:p>
            <a:pPr eaLnBrk="1" hangingPunct="1"/>
            <a:r>
              <a:rPr lang="uk-UA" altLang="en-US" sz="2800" dirty="0">
                <a:cs typeface="Arial" pitchFamily="34" charset="0"/>
              </a:rPr>
              <a:t>Не присвоюють кваліфікацій</a:t>
            </a:r>
          </a:p>
          <a:p>
            <a:pPr eaLnBrk="1" hangingPunct="1"/>
            <a:r>
              <a:rPr lang="uk-UA" altLang="en-US" sz="2800" dirty="0">
                <a:cs typeface="Arial" pitchFamily="34" charset="0"/>
              </a:rPr>
              <a:t>Не видають дипломів</a:t>
            </a:r>
          </a:p>
        </p:txBody>
      </p:sp>
    </p:spTree>
    <p:extLst>
      <p:ext uri="{BB962C8B-B14F-4D97-AF65-F5344CB8AC3E}">
        <p14:creationId xmlns:p14="http://schemas.microsoft.com/office/powerpoint/2010/main" val="3046802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Изображение 1" descr="untitled-4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89" y="0"/>
            <a:ext cx="10158733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758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Название 1"/>
          <p:cNvSpPr>
            <a:spLocks noGrp="1"/>
          </p:cNvSpPr>
          <p:nvPr>
            <p:ph type="title"/>
          </p:nvPr>
        </p:nvSpPr>
        <p:spPr>
          <a:xfrm>
            <a:off x="1155700" y="947738"/>
            <a:ext cx="8761413" cy="728662"/>
          </a:xfrm>
        </p:spPr>
        <p:txBody>
          <a:bodyPr/>
          <a:lstStyle/>
          <a:p>
            <a:pPr eaLnBrk="1" hangingPunct="1"/>
            <a:r>
              <a:rPr lang="ru-RU" altLang="en-US" dirty="0">
                <a:cs typeface="Arial" pitchFamily="34" charset="0"/>
              </a:rPr>
              <a:t>Три </a:t>
            </a:r>
            <a:r>
              <a:rPr lang="ru-RU" altLang="en-US" dirty="0" err="1">
                <a:cs typeface="Arial" pitchFamily="34" charset="0"/>
              </a:rPr>
              <a:t>основні</a:t>
            </a:r>
            <a:r>
              <a:rPr lang="ru-RU" altLang="en-US" dirty="0">
                <a:cs typeface="Arial" pitchFamily="34" charset="0"/>
              </a:rPr>
              <a:t> </a:t>
            </a:r>
            <a:r>
              <a:rPr lang="ru-RU" altLang="en-US" dirty="0" err="1">
                <a:cs typeface="Arial" pitchFamily="34" charset="0"/>
              </a:rPr>
              <a:t>питання</a:t>
            </a:r>
            <a:r>
              <a:rPr lang="ru-RU" altLang="en-US" dirty="0">
                <a:cs typeface="Arial" pitchFamily="34" charset="0"/>
              </a:rPr>
              <a:t> НВШ</a:t>
            </a:r>
          </a:p>
        </p:txBody>
      </p:sp>
      <p:sp>
        <p:nvSpPr>
          <p:cNvPr id="92163" name="Содержимое 2"/>
          <p:cNvSpPr>
            <a:spLocks noGrp="1"/>
          </p:cNvSpPr>
          <p:nvPr>
            <p:ph idx="1"/>
          </p:nvPr>
        </p:nvSpPr>
        <p:spPr>
          <a:xfrm>
            <a:off x="1155700" y="2824480"/>
            <a:ext cx="8761413" cy="319532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uk-UA" altLang="en-US" sz="2800" dirty="0">
                <a:cs typeface="Arial" pitchFamily="34" charset="0"/>
              </a:rPr>
              <a:t>Що означає бути людиною?</a:t>
            </a:r>
          </a:p>
          <a:p>
            <a:pPr eaLnBrk="1" hangingPunct="1">
              <a:lnSpc>
                <a:spcPct val="150000"/>
              </a:lnSpc>
            </a:pPr>
            <a:r>
              <a:rPr lang="uk-UA" altLang="en-US" sz="2800" dirty="0">
                <a:cs typeface="Arial" pitchFamily="34" charset="0"/>
              </a:rPr>
              <a:t>Що означає бути людиною в суспільстві?</a:t>
            </a:r>
          </a:p>
          <a:p>
            <a:pPr eaLnBrk="1" hangingPunct="1">
              <a:lnSpc>
                <a:spcPct val="150000"/>
              </a:lnSpc>
            </a:pPr>
            <a:r>
              <a:rPr lang="uk-UA" altLang="en-US" sz="2800" dirty="0">
                <a:cs typeface="Arial" pitchFamily="34" charset="0"/>
              </a:rPr>
              <a:t>Що означає бути людиною у світі?</a:t>
            </a:r>
          </a:p>
          <a:p>
            <a:pPr eaLnBrk="1" hangingPunct="1"/>
            <a:endParaRPr lang="ru-RU" alt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16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Изображение 2" descr="untitled-4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820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Название 1"/>
          <p:cNvSpPr>
            <a:spLocks noGrp="1"/>
          </p:cNvSpPr>
          <p:nvPr>
            <p:ph type="title"/>
          </p:nvPr>
        </p:nvSpPr>
        <p:spPr>
          <a:xfrm>
            <a:off x="2357120" y="947738"/>
            <a:ext cx="7559993" cy="728662"/>
          </a:xfrm>
        </p:spPr>
        <p:txBody>
          <a:bodyPr/>
          <a:lstStyle/>
          <a:p>
            <a:pPr eaLnBrk="1" hangingPunct="1"/>
            <a:r>
              <a:rPr lang="uk-UA" altLang="en-US" b="1" dirty="0">
                <a:cs typeface="Arial" pitchFamily="34" charset="0"/>
              </a:rPr>
              <a:t>Школа як модель суспільства</a:t>
            </a:r>
            <a:r>
              <a:rPr lang="uk-UA" altLang="en-US" dirty="0">
                <a:cs typeface="Arial" pitchFamily="34" charset="0"/>
              </a:rPr>
              <a:t>, </a:t>
            </a:r>
            <a:br>
              <a:rPr lang="uk-UA" altLang="en-US" dirty="0">
                <a:cs typeface="Arial" pitchFamily="34" charset="0"/>
              </a:rPr>
            </a:br>
            <a:r>
              <a:rPr lang="uk-UA" altLang="en-US" dirty="0">
                <a:cs typeface="Arial" pitchFamily="34" charset="0"/>
              </a:rPr>
              <a:t>в якому хочеться жити</a:t>
            </a:r>
          </a:p>
        </p:txBody>
      </p:sp>
      <p:sp>
        <p:nvSpPr>
          <p:cNvPr id="102403" name="Содержимое 2"/>
          <p:cNvSpPr>
            <a:spLocks noGrp="1"/>
          </p:cNvSpPr>
          <p:nvPr>
            <p:ph idx="1"/>
          </p:nvPr>
        </p:nvSpPr>
        <p:spPr>
          <a:xfrm>
            <a:off x="1155700" y="2814320"/>
            <a:ext cx="10490200" cy="320548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uk-UA" altLang="en-US" sz="2800" b="1" dirty="0">
                <a:cs typeface="Arial" pitchFamily="34" charset="0"/>
              </a:rPr>
              <a:t>В системі освіти створена культура та взаємини</a:t>
            </a:r>
            <a:r>
              <a:rPr lang="uk-UA" altLang="en-US" sz="2800" dirty="0">
                <a:cs typeface="Arial" pitchFamily="34" charset="0"/>
              </a:rPr>
              <a:t>, які втілюють північне розуміння свободи, рівності та соціальної справедливості і </a:t>
            </a:r>
            <a:r>
              <a:rPr lang="uk-UA" altLang="en-US" sz="2800" b="1" dirty="0">
                <a:cs typeface="Arial" pitchFamily="34" charset="0"/>
              </a:rPr>
              <a:t>віддзеркалюють загальне уявлення про те, яким повинно бути суспільство в країні з високим рівнем добробуту</a:t>
            </a:r>
            <a:r>
              <a:rPr lang="uk-UA" altLang="en-US" sz="2800" dirty="0">
                <a:cs typeface="Arial" pitchFamily="34" charset="0"/>
              </a:rPr>
              <a:t>.</a:t>
            </a:r>
            <a:endParaRPr lang="uk-UA" alt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9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Изображение 1" descr="untitled-4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" y="-362293"/>
            <a:ext cx="10048240" cy="722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699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Название 1"/>
          <p:cNvSpPr>
            <a:spLocks noGrp="1"/>
          </p:cNvSpPr>
          <p:nvPr>
            <p:ph type="title"/>
          </p:nvPr>
        </p:nvSpPr>
        <p:spPr>
          <a:xfrm>
            <a:off x="1155700" y="792480"/>
            <a:ext cx="8761413" cy="883920"/>
          </a:xfrm>
        </p:spPr>
        <p:txBody>
          <a:bodyPr/>
          <a:lstStyle/>
          <a:p>
            <a:pPr eaLnBrk="1" hangingPunct="1"/>
            <a:r>
              <a:rPr kumimoji="0" lang="uk-UA" altLang="en-US" dirty="0">
                <a:cs typeface="Arial" pitchFamily="34" charset="0"/>
              </a:rPr>
              <a:t>Методологічна рамка </a:t>
            </a:r>
            <a:br>
              <a:rPr kumimoji="0" lang="uk-UA" altLang="en-US" dirty="0">
                <a:cs typeface="Arial" pitchFamily="34" charset="0"/>
              </a:rPr>
            </a:br>
            <a:r>
              <a:rPr kumimoji="0" lang="uk-UA" altLang="en-US" dirty="0">
                <a:cs typeface="Arial" pitchFamily="34" charset="0"/>
              </a:rPr>
              <a:t>формування </a:t>
            </a:r>
            <a:r>
              <a:rPr kumimoji="0" lang="uk-UA" altLang="en-US" b="1" dirty="0">
                <a:cs typeface="Arial" pitchFamily="34" charset="0"/>
              </a:rPr>
              <a:t>активного громадянина</a:t>
            </a:r>
          </a:p>
        </p:txBody>
      </p:sp>
      <p:sp>
        <p:nvSpPr>
          <p:cNvPr id="103427" name="Содержимое 2"/>
          <p:cNvSpPr>
            <a:spLocks noGrp="1"/>
          </p:cNvSpPr>
          <p:nvPr>
            <p:ph idx="1"/>
          </p:nvPr>
        </p:nvSpPr>
        <p:spPr>
          <a:xfrm>
            <a:off x="782320" y="2560320"/>
            <a:ext cx="11196320" cy="4393376"/>
          </a:xfrm>
        </p:spPr>
        <p:txBody>
          <a:bodyPr/>
          <a:lstStyle/>
          <a:p>
            <a:pPr eaLnBrk="1" hangingPunct="1"/>
            <a:r>
              <a:rPr kumimoji="0" lang="uk-UA" altLang="en-US" sz="2600" dirty="0">
                <a:cs typeface="Arial" pitchFamily="34" charset="0"/>
              </a:rPr>
              <a:t>Формування суспільства, яке зосереджене на людині</a:t>
            </a:r>
          </a:p>
          <a:p>
            <a:pPr eaLnBrk="1" hangingPunct="1"/>
            <a:r>
              <a:rPr kumimoji="0" lang="uk-UA" altLang="en-US" sz="2600" dirty="0">
                <a:cs typeface="Arial" pitchFamily="34" charset="0"/>
              </a:rPr>
              <a:t>Держава для людини</a:t>
            </a:r>
          </a:p>
          <a:p>
            <a:pPr eaLnBrk="1" hangingPunct="1"/>
            <a:r>
              <a:rPr kumimoji="0" lang="uk-UA" altLang="en-US" sz="2600" dirty="0">
                <a:cs typeface="Arial" pitchFamily="34" charset="0"/>
              </a:rPr>
              <a:t>Соціальна солідарність</a:t>
            </a:r>
          </a:p>
          <a:p>
            <a:pPr eaLnBrk="1" hangingPunct="1"/>
            <a:r>
              <a:rPr kumimoji="0" lang="uk-UA" altLang="en-US" sz="2600" dirty="0">
                <a:cs typeface="Arial" pitchFamily="34" charset="0"/>
              </a:rPr>
              <a:t>Особиста автономія</a:t>
            </a:r>
          </a:p>
          <a:p>
            <a:pPr eaLnBrk="1" hangingPunct="1"/>
            <a:r>
              <a:rPr kumimoji="0" lang="uk-UA" altLang="en-US" sz="2600" dirty="0">
                <a:cs typeface="Arial" pitchFamily="34" charset="0"/>
              </a:rPr>
              <a:t>Статуси та нерівність </a:t>
            </a:r>
          </a:p>
          <a:p>
            <a:pPr eaLnBrk="1" hangingPunct="1"/>
            <a:r>
              <a:rPr kumimoji="0" lang="uk-UA" altLang="en-US" sz="2600" dirty="0">
                <a:cs typeface="Arial" pitchFamily="34" charset="0"/>
              </a:rPr>
              <a:t>Екологічність взаємин</a:t>
            </a:r>
          </a:p>
          <a:p>
            <a:pPr eaLnBrk="1" hangingPunct="1"/>
            <a:r>
              <a:rPr kumimoji="0" lang="uk-UA" altLang="en-US" sz="2600" dirty="0">
                <a:cs typeface="Arial" pitchFamily="34" charset="0"/>
              </a:rPr>
              <a:t>«0» толерантності до токсичності у відносинах</a:t>
            </a:r>
          </a:p>
        </p:txBody>
      </p:sp>
    </p:spTree>
    <p:extLst>
      <p:ext uri="{BB962C8B-B14F-4D97-AF65-F5344CB8AC3E}">
        <p14:creationId xmlns:p14="http://schemas.microsoft.com/office/powerpoint/2010/main" val="1897121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Изображение 1" descr="Снимок экрана 2018-02-01 в 11.5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Изображение 2" descr="Снимок экрана 2018-02-21 в 09.11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0"/>
            <a:ext cx="3602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Изображение 3" descr="Снимок экрана 2018-02-01 в 11.56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-1036438"/>
            <a:ext cx="4292600" cy="78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720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Название 1"/>
          <p:cNvSpPr>
            <a:spLocks noGrp="1"/>
          </p:cNvSpPr>
          <p:nvPr>
            <p:ph type="title"/>
          </p:nvPr>
        </p:nvSpPr>
        <p:spPr>
          <a:xfrm>
            <a:off x="1155700" y="835978"/>
            <a:ext cx="8761413" cy="728662"/>
          </a:xfrm>
        </p:spPr>
        <p:txBody>
          <a:bodyPr/>
          <a:lstStyle/>
          <a:p>
            <a:pPr eaLnBrk="1" hangingPunct="1"/>
            <a:r>
              <a:rPr lang="uk-UA" altLang="en-US" dirty="0">
                <a:cs typeface="Arial" pitchFamily="34" charset="0"/>
              </a:rPr>
              <a:t>Основи методології</a:t>
            </a:r>
          </a:p>
        </p:txBody>
      </p:sp>
      <p:sp>
        <p:nvSpPr>
          <p:cNvPr id="136195" name="Содержимое 2"/>
          <p:cNvSpPr>
            <a:spLocks noGrp="1"/>
          </p:cNvSpPr>
          <p:nvPr>
            <p:ph idx="1"/>
          </p:nvPr>
        </p:nvSpPr>
        <p:spPr>
          <a:xfrm>
            <a:off x="1155700" y="2603500"/>
            <a:ext cx="10490200" cy="3416300"/>
          </a:xfrm>
        </p:spPr>
        <p:txBody>
          <a:bodyPr/>
          <a:lstStyle/>
          <a:p>
            <a:pPr marL="0" indent="0" eaLnBrk="1" hangingPunct="1"/>
            <a:r>
              <a:rPr lang="uk-UA" altLang="en-US" sz="2400" dirty="0">
                <a:cs typeface="Arial" pitchFamily="34" charset="0"/>
              </a:rPr>
              <a:t>  </a:t>
            </a:r>
            <a:r>
              <a:rPr lang="uk-UA" altLang="en-US" sz="2400" b="1" dirty="0">
                <a:cs typeface="Arial" pitchFamily="34" charset="0"/>
              </a:rPr>
              <a:t>педагог</a:t>
            </a:r>
            <a:r>
              <a:rPr lang="uk-UA" altLang="en-US" sz="2400" dirty="0">
                <a:cs typeface="Arial" pitchFamily="34" charset="0"/>
              </a:rPr>
              <a:t> </a:t>
            </a:r>
            <a:r>
              <a:rPr lang="en-US" altLang="en-US" sz="2400" dirty="0">
                <a:cs typeface="Arial" pitchFamily="34" charset="0"/>
              </a:rPr>
              <a:t>—</a:t>
            </a:r>
            <a:r>
              <a:rPr lang="uk-UA" altLang="en-US" sz="2400" dirty="0">
                <a:cs typeface="Arial" pitchFamily="34" charset="0"/>
              </a:rPr>
              <a:t> як модель активного, відповідального громадянина (розвиток і освіта відбуваються насамперед у взаємодії з таким педагогом),</a:t>
            </a:r>
          </a:p>
          <a:p>
            <a:pPr marL="0" indent="0" eaLnBrk="1" hangingPunct="1"/>
            <a:r>
              <a:rPr lang="uk-UA" altLang="en-US" sz="2400" dirty="0">
                <a:cs typeface="Arial" pitchFamily="34" charset="0"/>
              </a:rPr>
              <a:t>  </a:t>
            </a:r>
            <a:r>
              <a:rPr lang="uk-UA" altLang="en-US" sz="2400" b="1" dirty="0">
                <a:cs typeface="Arial" pitchFamily="34" charset="0"/>
              </a:rPr>
              <a:t>освітнє середовище</a:t>
            </a:r>
            <a:r>
              <a:rPr lang="uk-UA" altLang="en-US" sz="2400" dirty="0">
                <a:cs typeface="Arial" pitchFamily="34" charset="0"/>
              </a:rPr>
              <a:t>, яке теж є моделлю відносин в суспільстві північних країн,</a:t>
            </a:r>
          </a:p>
          <a:p>
            <a:pPr marL="0" indent="0" eaLnBrk="1" hangingPunct="1"/>
            <a:r>
              <a:rPr lang="uk-UA" altLang="en-US" sz="2400" dirty="0">
                <a:cs typeface="Arial" pitchFamily="34" charset="0"/>
              </a:rPr>
              <a:t>  і опора на </a:t>
            </a:r>
            <a:r>
              <a:rPr lang="uk-UA" altLang="en-US" sz="2400" b="1" dirty="0">
                <a:cs typeface="Arial" pitchFamily="34" charset="0"/>
              </a:rPr>
              <a:t>діалог</a:t>
            </a:r>
            <a:r>
              <a:rPr lang="uk-UA" altLang="en-US" sz="2400" dirty="0">
                <a:cs typeface="Arial" pitchFamily="34" charset="0"/>
              </a:rPr>
              <a:t> як основний спосіб набування знань і рефлексії в процесі освіти.</a:t>
            </a:r>
          </a:p>
          <a:p>
            <a:pPr marL="0" indent="0" eaLnBrk="1" hangingPunct="1"/>
            <a:endParaRPr lang="uk-UA" alt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36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Изображение 4" descr="Снимок экрана 2019-06-20 в 17.24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9" y="-2540"/>
            <a:ext cx="111379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784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5411450"/>
            <a:ext cx="12191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charset="0"/>
                <a:ea typeface="Arial" charset="0"/>
                <a:cs typeface="Arial" charset="0"/>
              </a:rPr>
              <a:t>27% депутатів парламенту Швеції — </a:t>
            </a:r>
          </a:p>
          <a:p>
            <a:pPr algn="ctr">
              <a:defRPr/>
            </a:pPr>
            <a:r>
              <a:rPr lang="uk-UA" sz="4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 charset="0"/>
                <a:ea typeface="Arial" charset="0"/>
                <a:cs typeface="Arial" charset="0"/>
              </a:rPr>
              <a:t>випускники НВШ</a:t>
            </a:r>
          </a:p>
        </p:txBody>
      </p:sp>
    </p:spTree>
    <p:extLst>
      <p:ext uri="{BB962C8B-B14F-4D97-AF65-F5344CB8AC3E}">
        <p14:creationId xmlns:p14="http://schemas.microsoft.com/office/powerpoint/2010/main" val="245684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58A046-9309-4562-A213-E31E5885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044"/>
            <a:ext cx="12192000" cy="72480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174DBB7-A4E2-4B6B-98A1-75D58DB349B3}"/>
              </a:ext>
            </a:extLst>
          </p:cNvPr>
          <p:cNvSpPr/>
          <p:nvPr/>
        </p:nvSpPr>
        <p:spPr>
          <a:xfrm rot="17798421">
            <a:off x="1286424" y="-1908746"/>
            <a:ext cx="6376021" cy="7705754"/>
          </a:xfrm>
          <a:prstGeom prst="ellipse">
            <a:avLst/>
          </a:prstGeom>
          <a:solidFill>
            <a:srgbClr val="000000">
              <a:alpha val="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Изображение 2" descr="Снимок экрана 2018-02-01 в 11.56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00"/>
            <a:ext cx="118872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432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A74802-E13A-4280-A4BE-AE95B4D76834}"/>
              </a:ext>
            </a:extLst>
          </p:cNvPr>
          <p:cNvSpPr/>
          <p:nvPr/>
        </p:nvSpPr>
        <p:spPr>
          <a:xfrm>
            <a:off x="10434320" y="0"/>
            <a:ext cx="762000" cy="1798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887D13B9-E9DC-4B61-87F9-137141E4792A}"/>
              </a:ext>
            </a:extLst>
          </p:cNvPr>
          <p:cNvSpPr txBox="1">
            <a:spLocks/>
          </p:cNvSpPr>
          <p:nvPr/>
        </p:nvSpPr>
        <p:spPr>
          <a:xfrm>
            <a:off x="1173480" y="690880"/>
            <a:ext cx="9845040" cy="5628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kumimoji="0" lang="uk-UA" altLang="en-US" sz="2400" dirty="0">
                <a:cs typeface="Arial" pitchFamily="34" charset="0"/>
              </a:rPr>
              <a:t>У 1700-1930-х роках у світі відбувся </a:t>
            </a:r>
            <a:r>
              <a:rPr kumimoji="0" lang="uk-UA" altLang="en-US" sz="2400" b="1" dirty="0">
                <a:cs typeface="Arial" pitchFamily="34" charset="0"/>
              </a:rPr>
              <a:t>другий фазовий перехід </a:t>
            </a:r>
            <a:r>
              <a:rPr kumimoji="0" lang="uk-UA" altLang="en-US" sz="2400" dirty="0">
                <a:cs typeface="Arial" pitchFamily="34" charset="0"/>
              </a:rPr>
              <a:t>від аграрної до індустріальної фази розвитку. Він супроводжувався військовими конфліктами і кривавими революціями:</a:t>
            </a:r>
          </a:p>
          <a:p>
            <a:pPr eaLnBrk="1" hangingPunct="1"/>
            <a:r>
              <a:rPr kumimoji="0" lang="uk-UA" altLang="en-US" sz="2400" dirty="0">
                <a:cs typeface="Arial" pitchFamily="34" charset="0"/>
              </a:rPr>
              <a:t>Французька революція</a:t>
            </a:r>
          </a:p>
          <a:p>
            <a:pPr eaLnBrk="1" hangingPunct="1"/>
            <a:r>
              <a:rPr kumimoji="0" lang="uk-UA" altLang="en-US" sz="2400" dirty="0">
                <a:cs typeface="Arial" pitchFamily="34" charset="0"/>
              </a:rPr>
              <a:t>Російська революція</a:t>
            </a:r>
          </a:p>
          <a:p>
            <a:pPr eaLnBrk="1" hangingPunct="1"/>
            <a:r>
              <a:rPr kumimoji="0" lang="uk-UA" altLang="en-US" sz="2400" dirty="0">
                <a:cs typeface="Arial" pitchFamily="34" charset="0"/>
              </a:rPr>
              <a:t>Війни в Європі з 1700 до 1945 року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20ADC-FAE7-4A62-8CAE-D059DBB8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2720"/>
            <a:ext cx="4309553" cy="2875280"/>
          </a:xfrm>
          <a:prstGeom prst="rect">
            <a:avLst/>
          </a:prstGeom>
        </p:spPr>
      </p:pic>
      <p:pic>
        <p:nvPicPr>
          <p:cNvPr id="3074" name="Picture 2" descr="5bdd2e8715e9f9677903c2b7.jpg (1300×867)">
            <a:extLst>
              <a:ext uri="{FF2B5EF4-FFF2-40B4-BE49-F238E27FC236}">
                <a16:creationId xmlns:a16="http://schemas.microsoft.com/office/drawing/2014/main" id="{E9DE1FBA-F866-4856-A97C-9EB5AF389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53" y="3984078"/>
            <a:ext cx="4309553" cy="287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dn1.img.inosmi.ru/images/21169/93/211699378.jpg">
            <a:extLst>
              <a:ext uri="{FF2B5EF4-FFF2-40B4-BE49-F238E27FC236}">
                <a16:creationId xmlns:a16="http://schemas.microsoft.com/office/drawing/2014/main" id="{C38006E1-03B6-4259-B6C2-9FB0576E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15" y="3982720"/>
            <a:ext cx="3603685" cy="28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476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A74802-E13A-4280-A4BE-AE95B4D76834}"/>
              </a:ext>
            </a:extLst>
          </p:cNvPr>
          <p:cNvSpPr/>
          <p:nvPr/>
        </p:nvSpPr>
        <p:spPr>
          <a:xfrm>
            <a:off x="10434320" y="0"/>
            <a:ext cx="762000" cy="1798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887D13B9-E9DC-4B61-87F9-137141E4792A}"/>
              </a:ext>
            </a:extLst>
          </p:cNvPr>
          <p:cNvSpPr txBox="1">
            <a:spLocks/>
          </p:cNvSpPr>
          <p:nvPr/>
        </p:nvSpPr>
        <p:spPr>
          <a:xfrm>
            <a:off x="807720" y="2499360"/>
            <a:ext cx="10576560" cy="43586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kumimoji="0" lang="uk-UA" altLang="en-US" sz="2800" dirty="0">
                <a:cs typeface="Arial" pitchFamily="34" charset="0"/>
              </a:rPr>
              <a:t>В скандинавських країнах цей фазовий перехід відбувся</a:t>
            </a:r>
            <a:br>
              <a:rPr kumimoji="0" lang="uk-UA" altLang="en-US" sz="2800" b="1" dirty="0">
                <a:cs typeface="Arial" pitchFamily="34" charset="0"/>
              </a:rPr>
            </a:br>
            <a:r>
              <a:rPr kumimoji="0" lang="uk-UA" altLang="en-US" sz="4000" b="1" dirty="0">
                <a:cs typeface="Arial" pitchFamily="34" charset="0"/>
              </a:rPr>
              <a:t>без кривавих революцій</a:t>
            </a:r>
            <a:r>
              <a:rPr kumimoji="0" lang="uk-UA" altLang="en-US" sz="2800" b="1" dirty="0"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137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A74802-E13A-4280-A4BE-AE95B4D76834}"/>
              </a:ext>
            </a:extLst>
          </p:cNvPr>
          <p:cNvSpPr/>
          <p:nvPr/>
        </p:nvSpPr>
        <p:spPr>
          <a:xfrm>
            <a:off x="10434320" y="0"/>
            <a:ext cx="762000" cy="1798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887D13B9-E9DC-4B61-87F9-137141E4792A}"/>
              </a:ext>
            </a:extLst>
          </p:cNvPr>
          <p:cNvSpPr txBox="1">
            <a:spLocks/>
          </p:cNvSpPr>
          <p:nvPr/>
        </p:nvSpPr>
        <p:spPr>
          <a:xfrm>
            <a:off x="995680" y="1117600"/>
            <a:ext cx="10195560" cy="5740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uk-UA" sz="2400" dirty="0"/>
              <a:t>Сьогодні людство вступило до важкого і динамічного періоду </a:t>
            </a:r>
            <a:r>
              <a:rPr lang="uk-UA" sz="2400" b="1" dirty="0"/>
              <a:t>третього</a:t>
            </a:r>
            <a:r>
              <a:rPr lang="uk-UA" sz="2400" dirty="0"/>
              <a:t> </a:t>
            </a:r>
            <a:r>
              <a:rPr lang="uk-UA" sz="2400" b="1" dirty="0"/>
              <a:t>фазового переходу</a:t>
            </a:r>
            <a:r>
              <a:rPr lang="uk-UA" sz="2400" dirty="0"/>
              <a:t> — переходу від індустріальної технологічної фази до постіндустріальної.</a:t>
            </a:r>
          </a:p>
          <a:p>
            <a:pPr marL="0" indent="0" algn="ctr" eaLnBrk="1" hangingPunct="1">
              <a:buNone/>
            </a:pPr>
            <a:endParaRPr kumimoji="0" lang="uk-UA" altLang="en-US" sz="2400" b="1" dirty="0"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uk-UA" sz="2400" dirty="0">
                <a:hlinkClick r:id="rId2"/>
              </a:rPr>
              <a:t>Фазовий перехід</a:t>
            </a:r>
            <a:r>
              <a:rPr lang="uk-UA" sz="2400" dirty="0"/>
              <a:t> проявляється у тому, що людство «трясе» системна криза (як вода булькає при фазовому переході кипіння), що охоплює одночасно всі сфери буття: </a:t>
            </a:r>
            <a:r>
              <a:rPr lang="uk-UA" sz="2400" b="1" dirty="0"/>
              <a:t>криза</a:t>
            </a:r>
            <a:r>
              <a:rPr lang="uk-UA" sz="2400" dirty="0"/>
              <a:t> економічна та екологічна, технологічна, ціннісна та управлінська, </a:t>
            </a:r>
            <a:r>
              <a:rPr lang="uk-UA" sz="2400" b="1" dirty="0"/>
              <a:t>криза пізнання і освіти</a:t>
            </a:r>
            <a:r>
              <a:rPr lang="uk-UA" sz="2400" dirty="0"/>
              <a:t>. Важливою ознакою близькості фазового переходу є вичерпання простору поточної фази — у нашому випадку це </a:t>
            </a:r>
            <a:r>
              <a:rPr lang="uk-UA" sz="2400" b="1" dirty="0"/>
              <a:t>завершення глобалізації</a:t>
            </a:r>
            <a:r>
              <a:rPr lang="uk-UA" sz="2400" dirty="0"/>
              <a:t>, яка охопила вже весь світ і не має куди далі рухатися.</a:t>
            </a:r>
          </a:p>
          <a:p>
            <a:pPr marL="0" indent="0" algn="r" eaLnBrk="1" hangingPunct="1">
              <a:buNone/>
            </a:pPr>
            <a:r>
              <a:rPr lang="uk-UA" sz="2400" dirty="0"/>
              <a:t>(Валерій Пекар)</a:t>
            </a:r>
            <a:endParaRPr kumimoji="0" lang="uk-UA" altLang="en-US" sz="2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162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9A32EDAA-48E0-4562-A19D-C83335A97B4F}"/>
              </a:ext>
            </a:extLst>
          </p:cNvPr>
          <p:cNvSpPr txBox="1">
            <a:spLocks/>
          </p:cNvSpPr>
          <p:nvPr/>
        </p:nvSpPr>
        <p:spPr bwMode="auto">
          <a:xfrm>
            <a:off x="447040" y="721360"/>
            <a:ext cx="11226800" cy="594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 3" pitchFamily="18" charset="2"/>
              <a:buNone/>
            </a:pPr>
            <a:endParaRPr lang="uk-UA" altLang="en-US" sz="2200" dirty="0">
              <a:cs typeface="Arial" pitchFamily="34" charset="0"/>
            </a:endParaRP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В</a:t>
            </a:r>
            <a:r>
              <a:rPr lang="uk-UA" altLang="en-US" sz="2200" b="1" dirty="0">
                <a:cs typeface="Arial" pitchFamily="34" charset="0"/>
              </a:rPr>
              <a:t>ійна з Росією</a:t>
            </a:r>
            <a:r>
              <a:rPr lang="uk-UA" altLang="en-US" sz="2200" dirty="0">
                <a:cs typeface="Arial" pitchFamily="34" charset="0"/>
              </a:rPr>
              <a:t>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В більшості сіл і в багатьох містах — </a:t>
            </a:r>
            <a:r>
              <a:rPr lang="uk-UA" altLang="en-US" sz="2200" b="1" dirty="0">
                <a:cs typeface="Arial" pitchFamily="34" charset="0"/>
              </a:rPr>
              <a:t>бідність</a:t>
            </a:r>
            <a:r>
              <a:rPr lang="uk-UA" altLang="en-US" sz="2200" dirty="0">
                <a:cs typeface="Arial" pitchFamily="34" charset="0"/>
              </a:rPr>
              <a:t>.</a:t>
            </a:r>
          </a:p>
          <a:p>
            <a:pPr marL="0" indent="0" eaLnBrk="1" hangingPunct="1">
              <a:buNone/>
            </a:pPr>
            <a:r>
              <a:rPr lang="uk-UA" altLang="en-US" sz="2200" dirty="0">
                <a:cs typeface="Arial" pitchFamily="34" charset="0"/>
              </a:rPr>
              <a:t>Високий рівень </a:t>
            </a:r>
            <a:r>
              <a:rPr lang="uk-UA" altLang="en-US" sz="2200" b="1" dirty="0">
                <a:cs typeface="Arial" pitchFamily="34" charset="0"/>
              </a:rPr>
              <a:t>патерналістського </a:t>
            </a:r>
            <a:r>
              <a:rPr lang="en-US" altLang="en-US" sz="2200" b="1" dirty="0">
                <a:cs typeface="Arial" pitchFamily="34" charset="0"/>
              </a:rPr>
              <a:t>(</a:t>
            </a:r>
            <a:r>
              <a:rPr lang="uk-UA" altLang="en-US" sz="2200" b="1" dirty="0">
                <a:cs typeface="Arial" pitchFamily="34" charset="0"/>
              </a:rPr>
              <a:t>стереотипного</a:t>
            </a:r>
            <a:r>
              <a:rPr lang="en-US" altLang="en-US" sz="2200" b="1" dirty="0">
                <a:cs typeface="Arial" pitchFamily="34" charset="0"/>
              </a:rPr>
              <a:t>) </a:t>
            </a:r>
            <a:r>
              <a:rPr lang="uk-UA" altLang="en-US" sz="2200" b="1" dirty="0">
                <a:cs typeface="Arial" pitchFamily="34" charset="0"/>
              </a:rPr>
              <a:t>мислення</a:t>
            </a:r>
            <a:r>
              <a:rPr lang="uk-UA" altLang="en-US" sz="2200" dirty="0">
                <a:cs typeface="Arial" pitchFamily="34" charset="0"/>
              </a:rPr>
              <a:t> — популісти рулять.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b="1" dirty="0">
                <a:cs typeface="Arial" pitchFamily="34" charset="0"/>
              </a:rPr>
              <a:t>Радіус довіри </a:t>
            </a:r>
            <a:r>
              <a:rPr lang="uk-UA" altLang="en-US" sz="2200" dirty="0">
                <a:cs typeface="Arial" pitchFamily="34" charset="0"/>
              </a:rPr>
              <a:t>часто обмежується сім’єю, друзями і давніми партнерами.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Тих, хто проживає у одній частині України, не дуже цікавило те, що відбувається в іншій, поки не почалась війна.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Інститут </a:t>
            </a:r>
            <a:r>
              <a:rPr lang="uk-UA" altLang="en-US" sz="2200" b="1" dirty="0">
                <a:cs typeface="Arial" pitchFamily="34" charset="0"/>
              </a:rPr>
              <a:t>феодалізму</a:t>
            </a:r>
            <a:r>
              <a:rPr lang="uk-UA" altLang="en-US" sz="2200" dirty="0">
                <a:cs typeface="Arial" pitchFamily="34" charset="0"/>
              </a:rPr>
              <a:t> (олігархи + ієрархії посадовців-корупціонерів) </a:t>
            </a:r>
            <a:r>
              <a:rPr lang="uk-UA" altLang="en-US" sz="2200" b="1" dirty="0">
                <a:cs typeface="Arial" pitchFamily="34" charset="0"/>
              </a:rPr>
              <a:t>захопив владу </a:t>
            </a:r>
            <a:r>
              <a:rPr lang="uk-UA" altLang="en-US" sz="2200" dirty="0">
                <a:cs typeface="Arial" pitchFamily="34" charset="0"/>
              </a:rPr>
              <a:t>в державі і гальмує розвиток країни і втілення реформ. </a:t>
            </a:r>
          </a:p>
          <a:p>
            <a:pPr marL="0" indent="0" eaLnBrk="1" hangingPunct="1">
              <a:buNone/>
            </a:pPr>
            <a:r>
              <a:rPr lang="uk-UA" altLang="en-US" sz="2200" b="1" dirty="0">
                <a:cs typeface="Arial" pitchFamily="34" charset="0"/>
              </a:rPr>
              <a:t>Професіонали емігрують</a:t>
            </a:r>
            <a:r>
              <a:rPr lang="uk-UA" altLang="en-US" sz="2200" dirty="0">
                <a:cs typeface="Arial" pitchFamily="34" charset="0"/>
              </a:rPr>
              <a:t>, багато заробітчан їздять у Польщу і далі в Європу. </a:t>
            </a:r>
          </a:p>
          <a:p>
            <a:pPr marL="0" indent="0" eaLnBrk="1" hangingPunct="1">
              <a:buNone/>
            </a:pPr>
            <a:r>
              <a:rPr lang="uk-UA" altLang="en-US" sz="2200" b="1" dirty="0">
                <a:cs typeface="Arial" pitchFamily="34" charset="0"/>
              </a:rPr>
              <a:t>Українською мовою</a:t>
            </a:r>
            <a:r>
              <a:rPr lang="uk-UA" altLang="en-US" sz="2200" dirty="0">
                <a:cs typeface="Arial" pitchFamily="34" charset="0"/>
              </a:rPr>
              <a:t> вдома розмовляють лише 46% людей, а російською — 28% (інші говорять обома мовами — див. </a:t>
            </a:r>
            <a:r>
              <a:rPr lang="uk-UA" altLang="en-US" sz="2200" dirty="0">
                <a:cs typeface="Arial" pitchFamily="34" charset="0"/>
                <a:hlinkClick r:id="rId2"/>
              </a:rPr>
              <a:t>дані за 2019 рік</a:t>
            </a:r>
            <a:r>
              <a:rPr lang="uk-UA" altLang="en-US" sz="2200" dirty="0">
                <a:cs typeface="Arial" pitchFamily="34" charset="0"/>
              </a:rPr>
              <a:t>).</a:t>
            </a:r>
            <a:endParaRPr lang="uk-UA" altLang="en-US" dirty="0"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A74802-E13A-4280-A4BE-AE95B4D76834}"/>
              </a:ext>
            </a:extLst>
          </p:cNvPr>
          <p:cNvSpPr/>
          <p:nvPr/>
        </p:nvSpPr>
        <p:spPr>
          <a:xfrm>
            <a:off x="10434320" y="0"/>
            <a:ext cx="762000" cy="1798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Изображение 3" descr="Снимок экрана 2019-06-15 в 11.28.58.png">
            <a:extLst>
              <a:ext uri="{FF2B5EF4-FFF2-40B4-BE49-F238E27FC236}">
                <a16:creationId xmlns:a16="http://schemas.microsoft.com/office/drawing/2014/main" id="{E7854DE9-BFB3-4049-8842-56BCB79E0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52" y="223520"/>
            <a:ext cx="45227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086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вітлина від Aleksey Radchenko.">
            <a:extLst>
              <a:ext uri="{FF2B5EF4-FFF2-40B4-BE49-F238E27FC236}">
                <a16:creationId xmlns:a16="http://schemas.microsoft.com/office/drawing/2014/main" id="{DF088C83-A7D8-4F6C-9200-3E2FA8E2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60" y="0"/>
            <a:ext cx="7762240" cy="582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C519AA4B-AA39-441C-95E9-2B7AFBCEC3D0}"/>
              </a:ext>
            </a:extLst>
          </p:cNvPr>
          <p:cNvSpPr txBox="1">
            <a:spLocks/>
          </p:cNvSpPr>
          <p:nvPr/>
        </p:nvSpPr>
        <p:spPr>
          <a:xfrm>
            <a:off x="528320" y="4876800"/>
            <a:ext cx="11176000" cy="2076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endParaRPr kumimoji="0" lang="uk-UA" altLang="en-US" sz="2600" b="1" dirty="0">
              <a:cs typeface="Arial" pitchFamily="34" charset="0"/>
            </a:endParaRP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DB20C2CB-DCD8-4C5F-B842-225B423DEC89}"/>
              </a:ext>
            </a:extLst>
          </p:cNvPr>
          <p:cNvSpPr txBox="1">
            <a:spLocks/>
          </p:cNvSpPr>
          <p:nvPr/>
        </p:nvSpPr>
        <p:spPr>
          <a:xfrm>
            <a:off x="325120" y="1036320"/>
            <a:ext cx="3942080" cy="55778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kumimoji="0" lang="uk-UA" altLang="en-US" sz="2400" dirty="0">
                <a:cs typeface="Arial" pitchFamily="34" charset="0"/>
              </a:rPr>
              <a:t>16 червня 2019 під час Української Інтегральної Зустрічі багато людей виявили інтерес до </a:t>
            </a:r>
            <a:r>
              <a:rPr kumimoji="0" lang="uk-UA" altLang="en-US" sz="2400" b="1" dirty="0">
                <a:cs typeface="Arial" pitchFamily="34" charset="0"/>
              </a:rPr>
              <a:t>Сергія Чумаченка </a:t>
            </a:r>
            <a:r>
              <a:rPr kumimoji="0" lang="uk-UA" altLang="en-US" sz="2400" dirty="0">
                <a:cs typeface="Arial" pitchFamily="34" charset="0"/>
              </a:rPr>
              <a:t>з доповіддю </a:t>
            </a:r>
            <a:r>
              <a:rPr kumimoji="0" lang="ru-RU" altLang="en-US" sz="2400" dirty="0">
                <a:cs typeface="Arial" pitchFamily="34" charset="0"/>
              </a:rPr>
              <a:t>«</a:t>
            </a:r>
            <a:r>
              <a:rPr kumimoji="0" lang="ru-RU" altLang="en-US" sz="2400" b="1" dirty="0" err="1">
                <a:cs typeface="Arial" pitchFamily="34" charset="0"/>
              </a:rPr>
              <a:t>Освіта</a:t>
            </a:r>
            <a:r>
              <a:rPr kumimoji="0" lang="ru-RU" altLang="en-US" sz="2400" b="1" dirty="0">
                <a:cs typeface="Arial" pitchFamily="34" charset="0"/>
              </a:rPr>
              <a:t> і </a:t>
            </a:r>
            <a:r>
              <a:rPr kumimoji="0" lang="ru-RU" altLang="en-US" sz="2400" b="1" dirty="0" err="1">
                <a:cs typeface="Arial" pitchFamily="34" charset="0"/>
              </a:rPr>
              <a:t>просвіта</a:t>
            </a:r>
            <a:r>
              <a:rPr kumimoji="0" lang="ru-RU" altLang="en-US" sz="2400" b="1" dirty="0">
                <a:cs typeface="Arial" pitchFamily="34" charset="0"/>
              </a:rPr>
              <a:t> </a:t>
            </a:r>
            <a:r>
              <a:rPr kumimoji="0" lang="ru-RU" altLang="en-US" sz="2400" b="1" dirty="0" err="1">
                <a:cs typeface="Arial" pitchFamily="34" charset="0"/>
              </a:rPr>
              <a:t>дорослих</a:t>
            </a:r>
            <a:r>
              <a:rPr kumimoji="0" lang="ru-RU" altLang="en-US" sz="2400" b="1" dirty="0">
                <a:cs typeface="Arial" pitchFamily="34" charset="0"/>
              </a:rPr>
              <a:t>: </a:t>
            </a:r>
            <a:r>
              <a:rPr kumimoji="0" lang="ru-RU" altLang="en-US" sz="2400" b="1" dirty="0" err="1">
                <a:cs typeface="Arial" pitchFamily="34" charset="0"/>
              </a:rPr>
              <a:t>досвід</a:t>
            </a:r>
            <a:r>
              <a:rPr kumimoji="0" lang="ru-RU" altLang="en-US" sz="2400" b="1" dirty="0">
                <a:cs typeface="Arial" pitchFamily="34" charset="0"/>
              </a:rPr>
              <a:t>, </a:t>
            </a:r>
            <a:r>
              <a:rPr kumimoji="0" lang="ru-RU" altLang="en-US" sz="2400" b="1" dirty="0" err="1">
                <a:cs typeface="Arial" pitchFamily="34" charset="0"/>
              </a:rPr>
              <a:t>який</a:t>
            </a:r>
            <a:r>
              <a:rPr kumimoji="0" lang="ru-RU" altLang="en-US" sz="2400" b="1" dirty="0">
                <a:cs typeface="Arial" pitchFamily="34" charset="0"/>
              </a:rPr>
              <a:t> </a:t>
            </a:r>
            <a:r>
              <a:rPr kumimoji="0" lang="ru-RU" altLang="en-US" sz="2400" b="1" dirty="0" err="1">
                <a:cs typeface="Arial" pitchFamily="34" charset="0"/>
              </a:rPr>
              <a:t>змінив</a:t>
            </a:r>
            <a:r>
              <a:rPr kumimoji="0" lang="ru-RU" altLang="en-US" sz="2400" b="1" dirty="0">
                <a:cs typeface="Arial" pitchFamily="34" charset="0"/>
              </a:rPr>
              <a:t> 5 </a:t>
            </a:r>
            <a:r>
              <a:rPr kumimoji="0" lang="ru-RU" altLang="en-US" sz="2400" b="1" dirty="0" err="1">
                <a:cs typeface="Arial" pitchFamily="34" charset="0"/>
              </a:rPr>
              <a:t>країн</a:t>
            </a:r>
            <a:r>
              <a:rPr kumimoji="0" lang="ru-RU" altLang="en-US" sz="2400" b="1" dirty="0">
                <a:cs typeface="Arial" pitchFamily="34" charset="0"/>
              </a:rPr>
              <a:t> </a:t>
            </a:r>
            <a:r>
              <a:rPr kumimoji="0" lang="ru-RU" altLang="en-US" sz="2400" b="1" dirty="0" err="1">
                <a:cs typeface="Arial" pitchFamily="34" charset="0"/>
              </a:rPr>
              <a:t>Скандинавії</a:t>
            </a:r>
            <a:r>
              <a:rPr kumimoji="0" lang="ru-RU" altLang="en-US" sz="2400" dirty="0">
                <a:cs typeface="Arial" pitchFamily="34" charset="0"/>
              </a:rPr>
              <a:t>».</a:t>
            </a:r>
            <a:endParaRPr kumimoji="0" lang="uk-UA" altLang="en-US" sz="2400" b="1" dirty="0">
              <a:cs typeface="Arial" pitchFamily="34" charset="0"/>
            </a:endParaRP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192F6486-E8D8-468E-A0AB-741D409FC517}"/>
              </a:ext>
            </a:extLst>
          </p:cNvPr>
          <p:cNvSpPr txBox="1">
            <a:spLocks/>
          </p:cNvSpPr>
          <p:nvPr/>
        </p:nvSpPr>
        <p:spPr>
          <a:xfrm>
            <a:off x="0" y="5984240"/>
            <a:ext cx="12192000" cy="30835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kumimoji="0" lang="ru-RU" altLang="en-US" sz="2400" dirty="0" err="1">
                <a:cs typeface="Arial" pitchFamily="34" charset="0"/>
              </a:rPr>
              <a:t>Одразу</a:t>
            </a:r>
            <a:r>
              <a:rPr kumimoji="0" lang="ru-RU" altLang="en-US" sz="2400" dirty="0">
                <a:cs typeface="Arial" pitchFamily="34" charset="0"/>
              </a:rPr>
              <a:t> створили </a:t>
            </a:r>
            <a:r>
              <a:rPr kumimoji="0" lang="en-US" altLang="en-US" sz="2400" dirty="0">
                <a:cs typeface="Arial" pitchFamily="34" charset="0"/>
                <a:hlinkClick r:id="rId3"/>
              </a:rPr>
              <a:t>Facebook </a:t>
            </a:r>
            <a:r>
              <a:rPr kumimoji="0" lang="uk-UA" altLang="en-US" sz="2400" dirty="0">
                <a:cs typeface="Arial" pitchFamily="34" charset="0"/>
                <a:hlinkClick r:id="rId3"/>
              </a:rPr>
              <a:t>групу</a:t>
            </a:r>
            <a:r>
              <a:rPr kumimoji="0" lang="uk-UA" altLang="en-US" sz="2400" dirty="0">
                <a:cs typeface="Arial" pitchFamily="34" charset="0"/>
              </a:rPr>
              <a:t>, до якої вже долучились 229 чоловік.</a:t>
            </a:r>
            <a:endParaRPr kumimoji="0" lang="uk-UA" altLang="en-US" sz="2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05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744DBB3C-4DA3-42D8-8386-00C7309BA7E0}"/>
              </a:ext>
            </a:extLst>
          </p:cNvPr>
          <p:cNvSpPr txBox="1">
            <a:spLocks/>
          </p:cNvSpPr>
          <p:nvPr/>
        </p:nvSpPr>
        <p:spPr>
          <a:xfrm>
            <a:off x="741680" y="965200"/>
            <a:ext cx="10708640" cy="5886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uk-UA" sz="2400" b="1" dirty="0"/>
              <a:t>Сергій Чумаченко </a:t>
            </a:r>
            <a:r>
              <a:rPr lang="uk-UA" sz="2400" dirty="0"/>
              <a:t>вже</a:t>
            </a:r>
            <a:r>
              <a:rPr lang="uk-UA" sz="2400" b="1" dirty="0"/>
              <a:t> 3 роки </a:t>
            </a:r>
            <a:r>
              <a:rPr lang="uk-UA" sz="2400" dirty="0"/>
              <a:t>досліджує скандинавський феномен освіти та просвіти дорослих (культурологічний та антропологічний аспекти), є автором </a:t>
            </a:r>
            <a:r>
              <a:rPr kumimoji="0" lang="uk-UA" altLang="en-US" sz="2400" dirty="0">
                <a:cs typeface="Arial" pitchFamily="34" charset="0"/>
              </a:rPr>
              <a:t>і розробником декількох педагогічних і тренінгових </a:t>
            </a:r>
            <a:r>
              <a:rPr kumimoji="0" lang="uk-UA" altLang="en-US" sz="2400" dirty="0" err="1">
                <a:cs typeface="Arial" pitchFamily="34" charset="0"/>
              </a:rPr>
              <a:t>методик</a:t>
            </a:r>
            <a:r>
              <a:rPr kumimoji="0" lang="uk-UA" altLang="en-US" sz="2400" dirty="0">
                <a:cs typeface="Arial" pitchFamily="34" charset="0"/>
              </a:rPr>
              <a:t>.</a:t>
            </a:r>
          </a:p>
          <a:p>
            <a:pPr marL="0" indent="0" eaLnBrk="1" hangingPunct="1">
              <a:buNone/>
            </a:pPr>
            <a:endParaRPr kumimoji="0" lang="uk-UA" altLang="en-US" sz="2400" dirty="0"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kumimoji="0" lang="uk-UA" altLang="en-US" sz="2400" dirty="0">
                <a:cs typeface="Arial" pitchFamily="34" charset="0"/>
              </a:rPr>
              <a:t>За декілька місяців навколо нього згуртувалась команда людей, які прагнуть запустити в Україні ідейний аналог Скандинавських народних вищих шкіл, який відповідає культурним особливостям українців.</a:t>
            </a:r>
          </a:p>
          <a:p>
            <a:pPr marL="0" indent="0" eaLnBrk="1" hangingPunct="1">
              <a:buNone/>
            </a:pPr>
            <a:r>
              <a:rPr kumimoji="0" lang="uk-UA" altLang="en-US" sz="2400" b="1" dirty="0">
                <a:cs typeface="Arial" pitchFamily="34" charset="0"/>
              </a:rPr>
              <a:t>Читаємо англомовні джерела </a:t>
            </a:r>
            <a:r>
              <a:rPr kumimoji="0" lang="uk-UA" altLang="en-US" sz="2400" dirty="0">
                <a:cs typeface="Arial" pitchFamily="34" charset="0"/>
              </a:rPr>
              <a:t>про НВШ. Їх не так багато…</a:t>
            </a:r>
          </a:p>
          <a:p>
            <a:pPr marL="0" indent="0" eaLnBrk="1" hangingPunct="1">
              <a:buNone/>
            </a:pPr>
            <a:endParaRPr kumimoji="0" lang="uk-UA" altLang="en-US" sz="2400" dirty="0"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kumimoji="0" lang="uk-UA" altLang="en-US" sz="2400" dirty="0">
                <a:cs typeface="Arial" pitchFamily="34" charset="0"/>
              </a:rPr>
              <a:t>Ми почали розробляти </a:t>
            </a:r>
            <a:r>
              <a:rPr kumimoji="0" lang="uk-UA" altLang="en-US" sz="2400" b="1" dirty="0">
                <a:cs typeface="Arial" pitchFamily="34" charset="0"/>
              </a:rPr>
              <a:t>Концепцію</a:t>
            </a:r>
            <a:r>
              <a:rPr kumimoji="0" lang="uk-UA" altLang="en-US" sz="2400" dirty="0">
                <a:cs typeface="Arial" pitchFamily="34" charset="0"/>
              </a:rPr>
              <a:t> українських НВШ і хочемо завершити її </a:t>
            </a:r>
            <a:r>
              <a:rPr kumimoji="0" lang="uk-UA" altLang="en-US" sz="2400" b="1" dirty="0">
                <a:cs typeface="Arial" pitchFamily="34" charset="0"/>
              </a:rPr>
              <a:t>до кінця 2019 року</a:t>
            </a:r>
            <a:r>
              <a:rPr kumimoji="0" lang="uk-UA" altLang="en-US" sz="2400" dirty="0"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6511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waw1-1.xx.fbcdn.net/v/t1.0-9/71864606_947620878905226_4378728001609662464_n.jpg?_nc_cat=102&amp;_nc_oc=AQnP_6U-H5b-CO4lRUMv2TrS6yK2QXwFOrE7YuyLzjY966XDiFNXXk2oniAyD81qYbU&amp;_nc_ht=scontent-waw1-1.xx&amp;oh=31f1f242b939b101f6b544c3a7853ceb&amp;oe=5E8BBD8E">
            <a:extLst>
              <a:ext uri="{FF2B5EF4-FFF2-40B4-BE49-F238E27FC236}">
                <a16:creationId xmlns:a16="http://schemas.microsoft.com/office/drawing/2014/main" id="{238148B8-38FC-4DE3-9F5C-4A8BC402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0" y="0"/>
            <a:ext cx="739648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EA2A962D-28B8-4789-A91E-0CA1D26B60E8}"/>
              </a:ext>
            </a:extLst>
          </p:cNvPr>
          <p:cNvSpPr txBox="1">
            <a:spLocks/>
          </p:cNvSpPr>
          <p:nvPr/>
        </p:nvSpPr>
        <p:spPr>
          <a:xfrm>
            <a:off x="426720" y="1422400"/>
            <a:ext cx="4145280" cy="55778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kumimoji="0" lang="uk-UA" altLang="en-US" sz="2400" dirty="0">
                <a:cs typeface="Arial" pitchFamily="34" charset="0"/>
              </a:rPr>
              <a:t>27 вересня 2019 у Києві відбулась міжнародна конференція </a:t>
            </a:r>
            <a:r>
              <a:rPr kumimoji="0" lang="en-US" altLang="en-US" sz="2400" dirty="0">
                <a:cs typeface="Arial" pitchFamily="34" charset="0"/>
              </a:rPr>
              <a:t>Emerge Gathering, </a:t>
            </a:r>
            <a:r>
              <a:rPr kumimoji="0" lang="uk-UA" altLang="en-US" sz="2400" dirty="0">
                <a:cs typeface="Arial" pitchFamily="34" charset="0"/>
              </a:rPr>
              <a:t>на якій ми познайомились із колегами з різних країн Європи, які просувають НВШ.</a:t>
            </a:r>
            <a:endParaRPr kumimoji="0" lang="uk-UA" altLang="en-US" sz="2400" b="1" dirty="0">
              <a:cs typeface="Arial" pitchFamily="34" charset="0"/>
            </a:endParaRP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F7C7F916-5497-4610-9024-90FE3AD6B30D}"/>
              </a:ext>
            </a:extLst>
          </p:cNvPr>
          <p:cNvSpPr txBox="1">
            <a:spLocks/>
          </p:cNvSpPr>
          <p:nvPr/>
        </p:nvSpPr>
        <p:spPr>
          <a:xfrm>
            <a:off x="4795520" y="5892800"/>
            <a:ext cx="7396480" cy="3175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kumimoji="0" lang="ru-RU" altLang="en-US" sz="2400" dirty="0">
                <a:cs typeface="Arial" pitchFamily="34" charset="0"/>
              </a:rPr>
              <a:t>Створили </a:t>
            </a:r>
            <a:r>
              <a:rPr kumimoji="0" lang="en-US" altLang="en-US" sz="2400" dirty="0">
                <a:cs typeface="Arial" pitchFamily="34" charset="0"/>
              </a:rPr>
              <a:t>FB-</a:t>
            </a:r>
            <a:r>
              <a:rPr kumimoji="0" lang="uk-UA" altLang="en-US" sz="2400" dirty="0">
                <a:cs typeface="Arial" pitchFamily="34" charset="0"/>
              </a:rPr>
              <a:t>групу </a:t>
            </a:r>
            <a:r>
              <a:rPr kumimoji="0" lang="en-US" altLang="en-US" sz="2400" dirty="0">
                <a:cs typeface="Arial" pitchFamily="34" charset="0"/>
              </a:rPr>
              <a:t>Folk </a:t>
            </a:r>
            <a:r>
              <a:rPr kumimoji="0" lang="en-US" altLang="en-US" sz="2400" dirty="0" err="1">
                <a:cs typeface="Arial" pitchFamily="34" charset="0"/>
              </a:rPr>
              <a:t>Bildung</a:t>
            </a:r>
            <a:r>
              <a:rPr kumimoji="0" lang="en-US" altLang="en-US" sz="2400" dirty="0">
                <a:cs typeface="Arial" pitchFamily="34" charset="0"/>
              </a:rPr>
              <a:t> International</a:t>
            </a:r>
            <a:r>
              <a:rPr kumimoji="0" lang="uk-UA" altLang="en-US" sz="2400" dirty="0">
                <a:cs typeface="Arial" pitchFamily="34" charset="0"/>
              </a:rPr>
              <a:t>.</a:t>
            </a:r>
            <a:endParaRPr kumimoji="0" lang="uk-UA" altLang="en-US" sz="2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42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Название 1"/>
          <p:cNvSpPr>
            <a:spLocks noGrp="1"/>
          </p:cNvSpPr>
          <p:nvPr>
            <p:ph type="title"/>
          </p:nvPr>
        </p:nvSpPr>
        <p:spPr>
          <a:xfrm>
            <a:off x="1155700" y="792480"/>
            <a:ext cx="9278620" cy="883920"/>
          </a:xfrm>
        </p:spPr>
        <p:txBody>
          <a:bodyPr/>
          <a:lstStyle/>
          <a:p>
            <a:pPr eaLnBrk="1" hangingPunct="1"/>
            <a:r>
              <a:rPr kumimoji="0" lang="uk-UA" altLang="en-US" dirty="0">
                <a:cs typeface="Arial" pitchFamily="34" charset="0"/>
              </a:rPr>
              <a:t>Листопад 2019 — конференція по НВШ</a:t>
            </a:r>
            <a:endParaRPr kumimoji="0" lang="uk-UA" altLang="en-US" b="1" dirty="0">
              <a:cs typeface="Arial" pitchFamily="34" charset="0"/>
            </a:endParaRPr>
          </a:p>
        </p:txBody>
      </p:sp>
      <p:sp>
        <p:nvSpPr>
          <p:cNvPr id="103427" name="Содержимое 2"/>
          <p:cNvSpPr>
            <a:spLocks noGrp="1"/>
          </p:cNvSpPr>
          <p:nvPr>
            <p:ph idx="1"/>
          </p:nvPr>
        </p:nvSpPr>
        <p:spPr>
          <a:xfrm>
            <a:off x="497840" y="2357120"/>
            <a:ext cx="11196320" cy="4596576"/>
          </a:xfrm>
        </p:spPr>
        <p:txBody>
          <a:bodyPr/>
          <a:lstStyle/>
          <a:p>
            <a:pPr marL="0" indent="0" eaLnBrk="1" hangingPunct="1">
              <a:buNone/>
            </a:pPr>
            <a:r>
              <a:rPr kumimoji="0" lang="en-US" altLang="en-US" sz="2600" b="1" dirty="0" err="1">
                <a:cs typeface="Arial" pitchFamily="34" charset="0"/>
              </a:rPr>
              <a:t>Mimer</a:t>
            </a:r>
            <a:r>
              <a:rPr kumimoji="0" lang="uk-UA" altLang="en-US" sz="2600" dirty="0">
                <a:cs typeface="Arial" pitchFamily="34" charset="0"/>
              </a:rPr>
              <a:t> — це національна шведська програма або мережа, яка об'єднує дослідників народної освіти Скандинавських країн. Директором програми є професор кафедри поведінкових наук і навчання </a:t>
            </a:r>
            <a:r>
              <a:rPr kumimoji="0" lang="uk-UA" altLang="en-US" sz="2600" b="1" dirty="0">
                <a:cs typeface="Arial" pitchFamily="34" charset="0"/>
              </a:rPr>
              <a:t>університету </a:t>
            </a:r>
            <a:r>
              <a:rPr kumimoji="0" lang="uk-UA" altLang="en-US" sz="2600" b="1" dirty="0" err="1">
                <a:cs typeface="Arial" pitchFamily="34" charset="0"/>
              </a:rPr>
              <a:t>Лінчьопіга</a:t>
            </a:r>
            <a:r>
              <a:rPr kumimoji="0" lang="uk-UA" altLang="en-US" sz="2600" dirty="0">
                <a:cs typeface="Arial" pitchFamily="34" charset="0"/>
              </a:rPr>
              <a:t>. Це єдиний університет і кафедра які займаються вивченням народної освіти, народної педагогіки і готують вчителів для НВШ.</a:t>
            </a:r>
          </a:p>
          <a:p>
            <a:pPr eaLnBrk="1" hangingPunct="1"/>
            <a:r>
              <a:rPr kumimoji="0" lang="uk-UA" altLang="en-US" sz="2600" dirty="0">
                <a:cs typeface="Arial" pitchFamily="34" charset="0"/>
              </a:rPr>
              <a:t>Ми отримали доступ до інформації з усіх тем пов'язаних з досвідом НВШ і </a:t>
            </a:r>
            <a:r>
              <a:rPr kumimoji="0" lang="uk-UA" altLang="en-US" sz="2600" dirty="0" err="1">
                <a:cs typeface="Arial" pitchFamily="34" charset="0"/>
              </a:rPr>
              <a:t>фолькбільдунга</a:t>
            </a:r>
            <a:endParaRPr kumimoji="0" lang="uk-UA" altLang="en-US" sz="2600" dirty="0">
              <a:cs typeface="Arial" pitchFamily="34" charset="0"/>
            </a:endParaRPr>
          </a:p>
          <a:p>
            <a:pPr eaLnBrk="1" hangingPunct="1"/>
            <a:r>
              <a:rPr kumimoji="0" lang="uk-UA" altLang="en-US" sz="2600" dirty="0">
                <a:cs typeface="Arial" pitchFamily="34" charset="0"/>
              </a:rPr>
              <a:t>Отримали </a:t>
            </a:r>
            <a:r>
              <a:rPr kumimoji="0" lang="uk-UA" altLang="en-US" sz="2600" b="1" dirty="0">
                <a:cs typeface="Arial" pitchFamily="34" charset="0"/>
                <a:hlinkClick r:id="rId2"/>
              </a:rPr>
              <a:t>статті</a:t>
            </a:r>
            <a:r>
              <a:rPr kumimoji="0" lang="uk-UA" altLang="en-US" sz="2600" b="1" dirty="0">
                <a:cs typeface="Arial" pitchFamily="34" charset="0"/>
              </a:rPr>
              <a:t> шведською мовою</a:t>
            </a:r>
          </a:p>
        </p:txBody>
      </p:sp>
    </p:spTree>
    <p:extLst>
      <p:ext uri="{BB962C8B-B14F-4D97-AF65-F5344CB8AC3E}">
        <p14:creationId xmlns:p14="http://schemas.microsoft.com/office/powerpoint/2010/main" val="1557575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1D541E2D-2F73-4FA9-8EA9-EB947DE8FBD1}"/>
              </a:ext>
            </a:extLst>
          </p:cNvPr>
          <p:cNvSpPr txBox="1">
            <a:spLocks/>
          </p:cNvSpPr>
          <p:nvPr/>
        </p:nvSpPr>
        <p:spPr>
          <a:xfrm>
            <a:off x="741680" y="1513840"/>
            <a:ext cx="10708640" cy="360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kumimoji="0" lang="uk-UA" sz="2400" dirty="0">
                <a:cs typeface="Arial" pitchFamily="34" charset="0"/>
              </a:rPr>
              <a:t>Скандинавські дослідники НВШ багато публікують шведською, а не англійською мовою.</a:t>
            </a:r>
            <a:endParaRPr lang="uk-UA" sz="2400" dirty="0"/>
          </a:p>
          <a:p>
            <a:pPr marL="0" indent="0" eaLnBrk="1" hangingPunct="1">
              <a:buNone/>
            </a:pPr>
            <a:endParaRPr lang="uk-UA" sz="2400" b="1" dirty="0"/>
          </a:p>
          <a:p>
            <a:pPr marL="0" indent="0" eaLnBrk="1" hangingPunct="1">
              <a:buNone/>
            </a:pPr>
            <a:r>
              <a:rPr lang="uk-UA" sz="2400" dirty="0"/>
              <a:t>Ми намагались перекладати статті зі шведської за допомогою</a:t>
            </a:r>
            <a:r>
              <a:rPr lang="uk-UA" sz="2400" b="1" dirty="0"/>
              <a:t> </a:t>
            </a:r>
            <a:r>
              <a:rPr lang="en-US" sz="2400" dirty="0">
                <a:hlinkClick r:id="rId2"/>
              </a:rPr>
              <a:t>https://translate.google.com/</a:t>
            </a:r>
            <a:r>
              <a:rPr kumimoji="0" lang="uk-UA" sz="2400" dirty="0">
                <a:cs typeface="Arial" pitchFamily="34" charset="0"/>
              </a:rPr>
              <a:t> — виникало багато питань.</a:t>
            </a:r>
          </a:p>
          <a:p>
            <a:pPr marL="0" indent="0" eaLnBrk="1" hangingPunct="1">
              <a:buNone/>
            </a:pPr>
            <a:endParaRPr kumimoji="0" lang="uk-UA" sz="2400" dirty="0"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kumimoji="0" lang="uk-UA" sz="2400" b="1" dirty="0">
                <a:cs typeface="Arial" pitchFamily="34" charset="0"/>
              </a:rPr>
              <a:t>Просимо вас допомогти нам перекласти отримані статті зі шведської, щоб ми зрозуміли останні цінні результати досліджень.</a:t>
            </a:r>
          </a:p>
        </p:txBody>
      </p:sp>
    </p:spTree>
    <p:extLst>
      <p:ext uri="{BB962C8B-B14F-4D97-AF65-F5344CB8AC3E}">
        <p14:creationId xmlns:p14="http://schemas.microsoft.com/office/powerpoint/2010/main" val="2714224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0885C-C939-46A0-B99F-B37CE902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1" y="0"/>
            <a:ext cx="120351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1D541E2D-2F73-4FA9-8EA9-EB947DE8FBD1}"/>
              </a:ext>
            </a:extLst>
          </p:cNvPr>
          <p:cNvSpPr txBox="1">
            <a:spLocks/>
          </p:cNvSpPr>
          <p:nvPr/>
        </p:nvSpPr>
        <p:spPr>
          <a:xfrm>
            <a:off x="741680" y="1534160"/>
            <a:ext cx="10708640" cy="3200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kumimoji="0" lang="uk-UA" sz="2400" dirty="0">
                <a:cs typeface="Arial" pitchFamily="34" charset="0"/>
              </a:rPr>
              <a:t>Чим переклад може бути цінним для вас:</a:t>
            </a:r>
          </a:p>
          <a:p>
            <a:pPr eaLnBrk="1" hangingPunct="1"/>
            <a:r>
              <a:rPr kumimoji="0" lang="uk-UA" sz="2400" dirty="0">
                <a:cs typeface="Arial" pitchFamily="34" charset="0"/>
              </a:rPr>
              <a:t>Практика перекладу</a:t>
            </a:r>
          </a:p>
          <a:p>
            <a:pPr eaLnBrk="1" hangingPunct="1"/>
            <a:r>
              <a:rPr kumimoji="0" lang="uk-UA" sz="2400" dirty="0">
                <a:cs typeface="Arial" pitchFamily="34" charset="0"/>
              </a:rPr>
              <a:t>Дослідити, наскільки точно зі шведської перекладає Гугл — за кількістю суттєвих помилок</a:t>
            </a:r>
          </a:p>
          <a:p>
            <a:pPr eaLnBrk="1" hangingPunct="1"/>
            <a:r>
              <a:rPr kumimoji="0" lang="uk-UA" sz="2400" dirty="0">
                <a:cs typeface="Arial" pitchFamily="34" charset="0"/>
              </a:rPr>
              <a:t>Нашій </a:t>
            </a:r>
            <a:r>
              <a:rPr kumimoji="0" lang="en-US" sz="2400" dirty="0">
                <a:cs typeface="Arial" pitchFamily="34" charset="0"/>
              </a:rPr>
              <a:t>Facebook-</a:t>
            </a:r>
            <a:r>
              <a:rPr kumimoji="0" lang="uk-UA" sz="2400" dirty="0">
                <a:cs typeface="Arial" pitchFamily="34" charset="0"/>
              </a:rPr>
              <a:t>спільноті освітян ми можемо повідомити, хто допоміг нам з перекладом</a:t>
            </a:r>
          </a:p>
          <a:p>
            <a:pPr eaLnBrk="1" hangingPunct="1"/>
            <a:r>
              <a:rPr kumimoji="0" lang="uk-UA" sz="2400" dirty="0">
                <a:cs typeface="Arial" pitchFamily="34" charset="0"/>
              </a:rPr>
              <a:t>При використанні перекладу можемо вказувати ім’я перекладача в знак подяки</a:t>
            </a:r>
          </a:p>
        </p:txBody>
      </p:sp>
    </p:spTree>
    <p:extLst>
      <p:ext uri="{BB962C8B-B14F-4D97-AF65-F5344CB8AC3E}">
        <p14:creationId xmlns:p14="http://schemas.microsoft.com/office/powerpoint/2010/main" val="3321455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Название 1"/>
          <p:cNvSpPr>
            <a:spLocks noGrp="1"/>
          </p:cNvSpPr>
          <p:nvPr>
            <p:ph type="title"/>
          </p:nvPr>
        </p:nvSpPr>
        <p:spPr>
          <a:xfrm>
            <a:off x="1155700" y="792480"/>
            <a:ext cx="9278620" cy="883920"/>
          </a:xfrm>
        </p:spPr>
        <p:txBody>
          <a:bodyPr/>
          <a:lstStyle/>
          <a:p>
            <a:pPr algn="ctr" eaLnBrk="1" hangingPunct="1"/>
            <a:r>
              <a:rPr kumimoji="0" lang="uk-UA" altLang="en-US" sz="4000" b="1" dirty="0">
                <a:cs typeface="Arial" pitchFamily="34" charset="0"/>
              </a:rPr>
              <a:t>Дякую!</a:t>
            </a:r>
          </a:p>
        </p:txBody>
      </p:sp>
      <p:sp>
        <p:nvSpPr>
          <p:cNvPr id="103427" name="Содержимое 2"/>
          <p:cNvSpPr>
            <a:spLocks noGrp="1"/>
          </p:cNvSpPr>
          <p:nvPr>
            <p:ph idx="1"/>
          </p:nvPr>
        </p:nvSpPr>
        <p:spPr>
          <a:xfrm>
            <a:off x="792480" y="2753360"/>
            <a:ext cx="10901680" cy="41148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cs typeface="Arial" pitchFamily="34" charset="0"/>
                <a:hlinkClick r:id="rId2"/>
              </a:rPr>
              <a:t>facebook.com/groups/326254381609109/</a:t>
            </a:r>
            <a:r>
              <a:rPr lang="en-US" altLang="en-US" sz="2400" dirty="0">
                <a:cs typeface="Arial" pitchFamily="34" charset="0"/>
              </a:rPr>
              <a:t> — </a:t>
            </a:r>
            <a:r>
              <a:rPr lang="uk-UA" altLang="en-US" sz="2400" dirty="0">
                <a:cs typeface="Arial" pitchFamily="34" charset="0"/>
              </a:rPr>
              <a:t>Група </a:t>
            </a:r>
            <a:r>
              <a:rPr lang="uk-UA" altLang="en-US" sz="2400" dirty="0" err="1">
                <a:cs typeface="Arial" pitchFamily="34" charset="0"/>
              </a:rPr>
              <a:t>Укр</a:t>
            </a:r>
            <a:r>
              <a:rPr lang="uk-UA" altLang="en-US" sz="2400" dirty="0">
                <a:cs typeface="Arial" pitchFamily="34" charset="0"/>
              </a:rPr>
              <a:t>. НВШ в </a:t>
            </a:r>
            <a:r>
              <a:rPr lang="en-US" altLang="en-US" sz="2400" dirty="0">
                <a:cs typeface="Arial" pitchFamily="34" charset="0"/>
              </a:rPr>
              <a:t>FB</a:t>
            </a:r>
            <a:endParaRPr lang="uk-UA" altLang="en-US" sz="2400" dirty="0">
              <a:cs typeface="Arial" pitchFamily="34" charset="0"/>
            </a:endParaRPr>
          </a:p>
          <a:p>
            <a:pPr eaLnBrk="1" hangingPunct="1"/>
            <a:r>
              <a:rPr lang="en-US" altLang="en-US" sz="2400" dirty="0">
                <a:cs typeface="Arial" pitchFamily="34" charset="0"/>
                <a:hlinkClick r:id="rId3"/>
              </a:rPr>
              <a:t>facebook.com/s.chumachenko</a:t>
            </a:r>
            <a:r>
              <a:rPr lang="en-US" altLang="en-US" sz="2400" dirty="0">
                <a:cs typeface="Arial" pitchFamily="34" charset="0"/>
              </a:rPr>
              <a:t> — </a:t>
            </a:r>
            <a:r>
              <a:rPr lang="uk-UA" altLang="en-US" sz="2400" dirty="0">
                <a:cs typeface="Arial" pitchFamily="34" charset="0"/>
              </a:rPr>
              <a:t>сторінка Сергія Чумаченко в </a:t>
            </a:r>
            <a:r>
              <a:rPr lang="en-US" altLang="en-US" sz="2400" dirty="0">
                <a:cs typeface="Arial" pitchFamily="34" charset="0"/>
              </a:rPr>
              <a:t>FB</a:t>
            </a:r>
            <a:endParaRPr lang="uk-UA" altLang="en-US" sz="2400" dirty="0">
              <a:cs typeface="Arial" pitchFamily="34" charset="0"/>
            </a:endParaRPr>
          </a:p>
          <a:p>
            <a:pPr eaLnBrk="1" hangingPunct="1"/>
            <a:r>
              <a:rPr lang="en-US" altLang="en-US" sz="2400" dirty="0">
                <a:cs typeface="Arial" pitchFamily="34" charset="0"/>
                <a:hlinkClick r:id="rId4"/>
              </a:rPr>
              <a:t>http://gonorth.com.ua</a:t>
            </a:r>
            <a:r>
              <a:rPr lang="en-US" altLang="en-US" sz="2400" dirty="0">
                <a:cs typeface="Arial" pitchFamily="34" charset="0"/>
              </a:rPr>
              <a:t> — </a:t>
            </a:r>
            <a:r>
              <a:rPr lang="uk-UA" altLang="en-US" sz="2400" dirty="0">
                <a:cs typeface="Arial" pitchFamily="34" charset="0"/>
              </a:rPr>
              <a:t>особистий блог Сергія Чумаченко </a:t>
            </a:r>
            <a:endParaRPr lang="en-US" altLang="en-US" sz="2400" dirty="0">
              <a:cs typeface="Arial" pitchFamily="34" charset="0"/>
            </a:endParaRPr>
          </a:p>
          <a:p>
            <a:pPr marL="0" indent="0" eaLnBrk="1" hangingPunct="1">
              <a:buNone/>
            </a:pPr>
            <a:endParaRPr kumimoji="0" lang="uk-UA" altLang="en-US" sz="2600" b="1" dirty="0"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kumimoji="0" lang="uk-UA" altLang="en-US" sz="2600" b="1" dirty="0">
                <a:cs typeface="Arial" pitchFamily="34" charset="0"/>
              </a:rPr>
              <a:t>Юрій </a:t>
            </a:r>
            <a:r>
              <a:rPr kumimoji="0" lang="uk-UA" altLang="en-US" sz="2600" b="1" dirty="0" err="1">
                <a:cs typeface="Arial" pitchFamily="34" charset="0"/>
              </a:rPr>
              <a:t>Пивоваренко</a:t>
            </a:r>
            <a:endParaRPr kumimoji="0" lang="uk-UA" altLang="en-US" sz="2600" b="1" dirty="0"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en-US" sz="2800" dirty="0">
                <a:hlinkClick r:id="rId5"/>
              </a:rPr>
              <a:t>yurij.pyvovarenko@gmail.com</a:t>
            </a:r>
            <a:r>
              <a:rPr lang="uk-UA" sz="2800" dirty="0"/>
              <a:t> </a:t>
            </a:r>
            <a:endParaRPr kumimoji="0" lang="uk-UA" altLang="en-US" sz="2600" b="1" dirty="0"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en-US" sz="2800" dirty="0">
                <a:hlinkClick r:id="rId6"/>
              </a:rPr>
              <a:t>facebook.com/yuri.pyvovarenko</a:t>
            </a:r>
            <a:endParaRPr lang="uk-UA" sz="2800" dirty="0"/>
          </a:p>
          <a:p>
            <a:pPr marL="0" indent="0" eaLnBrk="1" hangingPunct="1">
              <a:buNone/>
            </a:pPr>
            <a:endParaRPr kumimoji="0" lang="uk-UA" altLang="en-US" sz="26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90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Название 1"/>
          <p:cNvSpPr>
            <a:spLocks noGrp="1"/>
          </p:cNvSpPr>
          <p:nvPr>
            <p:ph type="title"/>
          </p:nvPr>
        </p:nvSpPr>
        <p:spPr>
          <a:xfrm>
            <a:off x="1155700" y="751840"/>
            <a:ext cx="8761413" cy="924560"/>
          </a:xfrm>
        </p:spPr>
        <p:txBody>
          <a:bodyPr/>
          <a:lstStyle/>
          <a:p>
            <a:pPr eaLnBrk="1" hangingPunct="1"/>
            <a:r>
              <a:rPr lang="ru-RU" altLang="en-US" dirty="0" err="1">
                <a:cs typeface="Arial" pitchFamily="34" charset="0"/>
              </a:rPr>
              <a:t>Джерела</a:t>
            </a:r>
            <a:r>
              <a:rPr lang="ru-RU" altLang="en-US" dirty="0">
                <a:cs typeface="Arial" pitchFamily="34" charset="0"/>
              </a:rPr>
              <a:t> </a:t>
            </a:r>
            <a:r>
              <a:rPr lang="ru-RU" altLang="en-US" dirty="0" err="1">
                <a:cs typeface="Arial" pitchFamily="34" charset="0"/>
              </a:rPr>
              <a:t>інформації</a:t>
            </a:r>
            <a:r>
              <a:rPr lang="ru-RU" altLang="en-US" dirty="0">
                <a:cs typeface="Arial" pitchFamily="34" charset="0"/>
              </a:rPr>
              <a:t> про </a:t>
            </a:r>
            <a:r>
              <a:rPr lang="ru-RU" altLang="en-US" dirty="0" err="1">
                <a:cs typeface="Arial" pitchFamily="34" charset="0"/>
              </a:rPr>
              <a:t>Вищі</a:t>
            </a:r>
            <a:r>
              <a:rPr lang="ru-RU" altLang="en-US" dirty="0">
                <a:cs typeface="Arial" pitchFamily="34" charset="0"/>
              </a:rPr>
              <a:t> </a:t>
            </a:r>
            <a:r>
              <a:rPr lang="ru-RU" altLang="en-US" dirty="0" err="1">
                <a:cs typeface="Arial" pitchFamily="34" charset="0"/>
              </a:rPr>
              <a:t>народні</a:t>
            </a:r>
            <a:r>
              <a:rPr lang="ru-RU" altLang="en-US" dirty="0">
                <a:cs typeface="Arial" pitchFamily="34" charset="0"/>
              </a:rPr>
              <a:t> </a:t>
            </a:r>
            <a:r>
              <a:rPr lang="ru-RU" altLang="en-US" dirty="0" err="1">
                <a:cs typeface="Arial" pitchFamily="34" charset="0"/>
              </a:rPr>
              <a:t>школи</a:t>
            </a:r>
            <a:r>
              <a:rPr lang="ru-RU" altLang="en-US" dirty="0">
                <a:cs typeface="Arial" pitchFamily="34" charset="0"/>
              </a:rPr>
              <a:t> в </a:t>
            </a:r>
            <a:r>
              <a:rPr lang="ru-RU" altLang="en-US" dirty="0" err="1">
                <a:cs typeface="Arial" pitchFamily="34" charset="0"/>
              </a:rPr>
              <a:t>Швеції</a:t>
            </a:r>
            <a:endParaRPr lang="ru-RU" altLang="en-US" dirty="0">
              <a:cs typeface="Arial" pitchFamily="34" charset="0"/>
            </a:endParaRPr>
          </a:p>
        </p:txBody>
      </p:sp>
      <p:sp>
        <p:nvSpPr>
          <p:cNvPr id="186371" name="Содержимое 2"/>
          <p:cNvSpPr>
            <a:spLocks noGrp="1"/>
          </p:cNvSpPr>
          <p:nvPr>
            <p:ph idx="1"/>
          </p:nvPr>
        </p:nvSpPr>
        <p:spPr>
          <a:xfrm>
            <a:off x="1155700" y="2603499"/>
            <a:ext cx="8761413" cy="3861095"/>
          </a:xfrm>
        </p:spPr>
        <p:txBody>
          <a:bodyPr/>
          <a:lstStyle/>
          <a:p>
            <a:pPr eaLnBrk="1" hangingPunct="1"/>
            <a:r>
              <a:rPr lang="uk-UA" altLang="en-US" dirty="0">
                <a:cs typeface="Arial" pitchFamily="34" charset="0"/>
              </a:rPr>
              <a:t>Шведська національна рада з освіти дорослих з інформацією про народну освіту в цілому, включаючи інформацію англійською та іншими мовами: </a:t>
            </a:r>
            <a:r>
              <a:rPr lang="uk-UA" altLang="en-US" dirty="0">
                <a:cs typeface="Arial" pitchFamily="34" charset="0"/>
                <a:hlinkClick r:id="rId2"/>
              </a:rPr>
              <a:t>www.folkbildning.se</a:t>
            </a:r>
            <a:endParaRPr lang="uk-UA" altLang="en-US" dirty="0">
              <a:cs typeface="Arial" pitchFamily="34" charset="0"/>
            </a:endParaRPr>
          </a:p>
          <a:p>
            <a:pPr eaLnBrk="1" hangingPunct="1"/>
            <a:r>
              <a:rPr lang="uk-UA" altLang="en-US" dirty="0">
                <a:cs typeface="Arial" pitchFamily="34" charset="0"/>
              </a:rPr>
              <a:t>Інформаційна служба народних середніх шкіл (ФІН) з інформацією про курси, що пропонуються школами всіх народів і посиланнями на їх веб-сайти: </a:t>
            </a:r>
            <a:r>
              <a:rPr lang="uk-UA" altLang="en-US" dirty="0">
                <a:cs typeface="Arial" pitchFamily="34" charset="0"/>
                <a:hlinkClick r:id="rId3"/>
              </a:rPr>
              <a:t>www.folkhogskola.nu</a:t>
            </a:r>
            <a:endParaRPr lang="uk-UA" altLang="en-US" dirty="0">
              <a:cs typeface="Arial" pitchFamily="34" charset="0"/>
            </a:endParaRPr>
          </a:p>
          <a:p>
            <a:pPr eaLnBrk="1" hangingPunct="1"/>
            <a:r>
              <a:rPr lang="uk-UA" altLang="en-US" dirty="0">
                <a:cs typeface="Arial" pitchFamily="34" charset="0"/>
              </a:rPr>
              <a:t>Організація за інтересами народних вищих шкіл народного руху (РІО), що представляє народні школи, якими керують народні рухи та інші організації. </a:t>
            </a:r>
            <a:r>
              <a:rPr lang="uk-UA" altLang="en-US" dirty="0">
                <a:cs typeface="Arial" pitchFamily="34" charset="0"/>
                <a:hlinkClick r:id="rId4"/>
              </a:rPr>
              <a:t>www.rorelsefolkhogskolor.se</a:t>
            </a:r>
            <a:endParaRPr lang="uk-UA" altLang="en-US" dirty="0">
              <a:cs typeface="Arial" pitchFamily="34" charset="0"/>
            </a:endParaRPr>
          </a:p>
          <a:p>
            <a:pPr eaLnBrk="1" hangingPunct="1"/>
            <a:r>
              <a:rPr lang="uk-UA" altLang="en-US" dirty="0">
                <a:cs typeface="Arial" pitchFamily="34" charset="0"/>
              </a:rPr>
              <a:t>Шведська асоціація місцевих органів влади і регіонів (СКЛ), асоціація операторів для народних середніх шкіл, що керуються окружними радами або регіонами: </a:t>
            </a:r>
            <a:r>
              <a:rPr lang="uk-UA" altLang="en-US" dirty="0">
                <a:cs typeface="Arial" pitchFamily="34" charset="0"/>
                <a:hlinkClick r:id="rId5"/>
              </a:rPr>
              <a:t>www.skl.se</a:t>
            </a:r>
            <a:r>
              <a:rPr lang="uk-UA" altLang="en-US" dirty="0">
                <a:cs typeface="Arial" pitchFamily="34" charset="0"/>
              </a:rPr>
              <a:t> </a:t>
            </a:r>
          </a:p>
          <a:p>
            <a:pPr eaLnBrk="1" hangingPunct="1"/>
            <a:endParaRPr lang="ru-RU" alt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0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3EBA2-4844-4CD6-8E96-6A917F686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960" y="4948"/>
            <a:ext cx="7030720" cy="6848104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AF5C7D45-E725-477A-86D2-04692B63B844}"/>
              </a:ext>
            </a:extLst>
          </p:cNvPr>
          <p:cNvSpPr txBox="1">
            <a:spLocks/>
          </p:cNvSpPr>
          <p:nvPr/>
        </p:nvSpPr>
        <p:spPr>
          <a:xfrm>
            <a:off x="182881" y="2672080"/>
            <a:ext cx="4958080" cy="1193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400" dirty="0">
                <a:cs typeface="Arial" pitchFamily="34" charset="0"/>
              </a:rPr>
              <a:t>1860 роки: в Швеції </a:t>
            </a:r>
            <a:r>
              <a:rPr lang="uk-UA" altLang="en-US" sz="2400" b="1" dirty="0">
                <a:cs typeface="Arial" pitchFamily="34" charset="0"/>
              </a:rPr>
              <a:t>голод</a:t>
            </a:r>
            <a:r>
              <a:rPr lang="uk-UA" altLang="en-US" sz="2400" dirty="0">
                <a:cs typeface="Arial" pitchFamily="34" charset="0"/>
              </a:rPr>
              <a:t>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400" b="1" dirty="0">
                <a:cs typeface="Arial" pitchFamily="34" charset="0"/>
              </a:rPr>
              <a:t>30%</a:t>
            </a:r>
            <a:r>
              <a:rPr lang="uk-UA" altLang="en-US" sz="2400" dirty="0">
                <a:cs typeface="Arial" pitchFamily="34" charset="0"/>
              </a:rPr>
              <a:t> населення емігрують в США.</a:t>
            </a:r>
          </a:p>
        </p:txBody>
      </p:sp>
    </p:spTree>
    <p:extLst>
      <p:ext uri="{BB962C8B-B14F-4D97-AF65-F5344CB8AC3E}">
        <p14:creationId xmlns:p14="http://schemas.microsoft.com/office/powerpoint/2010/main" val="280950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9A32EDAA-48E0-4562-A19D-C83335A97B4F}"/>
              </a:ext>
            </a:extLst>
          </p:cNvPr>
          <p:cNvSpPr txBox="1">
            <a:spLocks/>
          </p:cNvSpPr>
          <p:nvPr/>
        </p:nvSpPr>
        <p:spPr bwMode="auto">
          <a:xfrm>
            <a:off x="508000" y="314960"/>
            <a:ext cx="11430000" cy="634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kern="1200">
                <a:solidFill>
                  <a:srgbClr val="404040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Arial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3600" b="1" dirty="0">
                <a:latin typeface="Palatino Linotype" panose="02040502050505030304" pitchFamily="18" charset="0"/>
                <a:cs typeface="Arial" pitchFamily="34" charset="0"/>
              </a:rPr>
              <a:t>170 років тому в Данії була схожа ситуація</a:t>
            </a:r>
            <a:endParaRPr lang="en-US" altLang="en-US" sz="3600" b="1" dirty="0">
              <a:latin typeface="Palatino Linotype" panose="02040502050505030304" pitchFamily="18" charset="0"/>
              <a:cs typeface="Arial" pitchFamily="34" charset="0"/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uk-UA" altLang="en-US" sz="3600" b="1" dirty="0">
              <a:latin typeface="Palatino Linotype" panose="02040502050505030304" pitchFamily="18" charset="0"/>
              <a:cs typeface="Arial" pitchFamily="34" charset="0"/>
            </a:endParaRP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Країна спустошена тривалими </a:t>
            </a:r>
            <a:r>
              <a:rPr lang="uk-UA" altLang="en-US" sz="2200" b="1" dirty="0">
                <a:cs typeface="Arial" pitchFamily="34" charset="0"/>
              </a:rPr>
              <a:t>війнами</a:t>
            </a:r>
            <a:r>
              <a:rPr lang="uk-UA" altLang="en-US" sz="2200" dirty="0">
                <a:cs typeface="Arial" pitchFamily="34" charset="0"/>
              </a:rPr>
              <a:t>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Повсюди </a:t>
            </a:r>
            <a:r>
              <a:rPr lang="uk-UA" altLang="en-US" sz="2200" b="1" dirty="0">
                <a:cs typeface="Arial" pitchFamily="34" charset="0"/>
              </a:rPr>
              <a:t>бідність</a:t>
            </a:r>
            <a:r>
              <a:rPr lang="uk-UA" altLang="en-US" sz="2200" dirty="0">
                <a:cs typeface="Arial" pitchFamily="34" charset="0"/>
              </a:rPr>
              <a:t>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Рівень </a:t>
            </a:r>
            <a:r>
              <a:rPr lang="uk-UA" altLang="en-US" sz="2200" b="1" dirty="0">
                <a:cs typeface="Arial" pitchFamily="34" charset="0"/>
              </a:rPr>
              <a:t>патерналістського </a:t>
            </a:r>
            <a:r>
              <a:rPr lang="en-US" altLang="en-US" sz="2200" b="1" dirty="0">
                <a:cs typeface="Arial" pitchFamily="34" charset="0"/>
              </a:rPr>
              <a:t>(</a:t>
            </a:r>
            <a:r>
              <a:rPr lang="uk-UA" altLang="en-US" sz="2200" b="1" dirty="0">
                <a:cs typeface="Arial" pitchFamily="34" charset="0"/>
              </a:rPr>
              <a:t>стереотипного</a:t>
            </a:r>
            <a:r>
              <a:rPr lang="en-US" altLang="en-US" sz="2200" b="1" dirty="0">
                <a:cs typeface="Arial" pitchFamily="34" charset="0"/>
              </a:rPr>
              <a:t>) </a:t>
            </a:r>
            <a:r>
              <a:rPr lang="uk-UA" altLang="en-US" sz="2200" b="1" dirty="0">
                <a:cs typeface="Arial" pitchFamily="34" charset="0"/>
              </a:rPr>
              <a:t>мислення </a:t>
            </a:r>
            <a:r>
              <a:rPr lang="uk-UA" altLang="en-US" sz="2200" dirty="0">
                <a:cs typeface="Arial" pitchFamily="34" charset="0"/>
              </a:rPr>
              <a:t>був дуже високим.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Найавторитетнішими людьми для селян, які складали більшість населення, були пастор та землевласник.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b="1" dirty="0">
                <a:cs typeface="Arial" pitchFamily="34" charset="0"/>
              </a:rPr>
              <a:t>Радіус довіри обмежувався сім’єю</a:t>
            </a:r>
            <a:r>
              <a:rPr lang="uk-UA" altLang="en-US" sz="2200" dirty="0">
                <a:cs typeface="Arial" pitchFamily="34" charset="0"/>
              </a:rPr>
              <a:t>, в найкращому разі — селом.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Тих, хто проживав у одній частині Данії, не дуже цікавило те, що відбувається в іншій.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Інститути монархії та </a:t>
            </a:r>
            <a:r>
              <a:rPr lang="uk-UA" altLang="en-US" sz="2200" b="1" dirty="0">
                <a:cs typeface="Arial" pitchFamily="34" charset="0"/>
              </a:rPr>
              <a:t>феодалізму</a:t>
            </a:r>
            <a:r>
              <a:rPr lang="uk-UA" altLang="en-US" sz="2200" dirty="0">
                <a:cs typeface="Arial" pitchFamily="34" charset="0"/>
              </a:rPr>
              <a:t>, які існували, розсипались на друзки.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dirty="0">
                <a:cs typeface="Arial" pitchFamily="34" charset="0"/>
              </a:rPr>
              <a:t>Шалено високий рівень </a:t>
            </a:r>
            <a:r>
              <a:rPr lang="uk-UA" altLang="en-US" sz="2200" b="1" dirty="0">
                <a:cs typeface="Arial" pitchFamily="34" charset="0"/>
              </a:rPr>
              <a:t>еміграції у США</a:t>
            </a:r>
            <a:r>
              <a:rPr lang="uk-UA" altLang="en-US" sz="2200" dirty="0">
                <a:cs typeface="Arial" pitchFamily="34" charset="0"/>
              </a:rPr>
              <a:t>.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altLang="en-US" sz="2200" b="1" dirty="0">
                <a:cs typeface="Arial" pitchFamily="34" charset="0"/>
              </a:rPr>
              <a:t>Мовою</a:t>
            </a:r>
            <a:r>
              <a:rPr lang="uk-UA" altLang="en-US" sz="2200" dirty="0">
                <a:cs typeface="Arial" pitchFamily="34" charset="0"/>
              </a:rPr>
              <a:t> державної діяльності була </a:t>
            </a:r>
            <a:r>
              <a:rPr lang="uk-UA" altLang="en-US" sz="2200" b="1" dirty="0">
                <a:cs typeface="Arial" pitchFamily="34" charset="0"/>
              </a:rPr>
              <a:t>німецька</a:t>
            </a:r>
            <a:r>
              <a:rPr lang="uk-UA" altLang="en-US" sz="2200" dirty="0">
                <a:cs typeface="Arial" pitchFamily="34" charset="0"/>
              </a:rPr>
              <a:t>.</a:t>
            </a:r>
            <a:endParaRPr lang="uk-UA" alt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09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/>
          </p:nvPr>
        </p:nvGraphicFramePr>
        <p:xfrm>
          <a:off x="1386707" y="719666"/>
          <a:ext cx="9058950" cy="5551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92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азвание 1"/>
          <p:cNvSpPr>
            <a:spLocks noGrp="1"/>
          </p:cNvSpPr>
          <p:nvPr>
            <p:ph type="title"/>
          </p:nvPr>
        </p:nvSpPr>
        <p:spPr>
          <a:xfrm>
            <a:off x="1155700" y="673418"/>
            <a:ext cx="8761413" cy="728662"/>
          </a:xfrm>
        </p:spPr>
        <p:txBody>
          <a:bodyPr/>
          <a:lstStyle/>
          <a:p>
            <a:pPr algn="ctr" eaLnBrk="1" hangingPunct="1"/>
            <a:r>
              <a:rPr lang="uk-UA" altLang="en-US" sz="4000" dirty="0" err="1">
                <a:cs typeface="Arial" pitchFamily="34" charset="0"/>
              </a:rPr>
              <a:t>Ніколай</a:t>
            </a:r>
            <a:r>
              <a:rPr lang="uk-UA" altLang="en-US" sz="4000" dirty="0">
                <a:cs typeface="Arial" pitchFamily="34" charset="0"/>
              </a:rPr>
              <a:t> Фредерік Северін </a:t>
            </a:r>
            <a:r>
              <a:rPr lang="uk-UA" altLang="en-US" sz="4000" dirty="0" err="1">
                <a:cs typeface="Arial" pitchFamily="34" charset="0"/>
              </a:rPr>
              <a:t>Ґрундтвіґ</a:t>
            </a:r>
            <a:endParaRPr lang="ru-RU" altLang="en-US" sz="4000" dirty="0">
              <a:cs typeface="Arial" pitchFamily="34" charset="0"/>
            </a:endParaRPr>
          </a:p>
        </p:txBody>
      </p:sp>
      <p:sp>
        <p:nvSpPr>
          <p:cNvPr id="38916" name="Содержимое 6"/>
          <p:cNvSpPr>
            <a:spLocks noGrp="1"/>
          </p:cNvSpPr>
          <p:nvPr>
            <p:ph sz="half" idx="2"/>
          </p:nvPr>
        </p:nvSpPr>
        <p:spPr>
          <a:xfrm>
            <a:off x="5476875" y="2603500"/>
            <a:ext cx="6151563" cy="3378200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uk-UA" altLang="en-US" sz="3200" dirty="0">
                <a:cs typeface="Arial" pitchFamily="34" charset="0"/>
              </a:rPr>
              <a:t>«Голос нації набуває сили тільки через</a:t>
            </a: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uk-UA" altLang="en-US" sz="3200" b="1" dirty="0">
                <a:cs typeface="Arial" pitchFamily="34" charset="0"/>
              </a:rPr>
              <a:t>систему загальної освіти</a:t>
            </a:r>
            <a:r>
              <a:rPr lang="uk-UA" altLang="en-US" sz="3200" dirty="0">
                <a:cs typeface="Arial" pitchFamily="34" charset="0"/>
              </a:rPr>
              <a:t>, </a:t>
            </a: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uk-UA" altLang="en-US" sz="3200" dirty="0">
                <a:cs typeface="Arial" pitchFamily="34" charset="0"/>
              </a:rPr>
              <a:t>інакше кажучи — </a:t>
            </a:r>
            <a:br>
              <a:rPr lang="uk-UA" altLang="en-US" sz="3200" dirty="0">
                <a:cs typeface="Arial" pitchFamily="34" charset="0"/>
              </a:rPr>
            </a:br>
            <a:r>
              <a:rPr lang="uk-UA" altLang="en-US" sz="3200" b="1" dirty="0">
                <a:cs typeface="Arial" pitchFamily="34" charset="0"/>
              </a:rPr>
              <a:t>освіти для кожного!</a:t>
            </a:r>
            <a:r>
              <a:rPr lang="uk-UA" altLang="en-US" sz="3200" dirty="0">
                <a:cs typeface="Arial" pitchFamily="34" charset="0"/>
              </a:rPr>
              <a:t>»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375489-ACC8-4552-95BD-8A68FDE344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3600" y="2249977"/>
            <a:ext cx="2618313" cy="3769823"/>
          </a:xfrm>
        </p:spPr>
      </p:pic>
      <p:sp>
        <p:nvSpPr>
          <p:cNvPr id="9" name="Название 1">
            <a:extLst>
              <a:ext uri="{FF2B5EF4-FFF2-40B4-BE49-F238E27FC236}">
                <a16:creationId xmlns:a16="http://schemas.microsoft.com/office/drawing/2014/main" id="{17A6612D-0CCD-4786-BE7A-B3623C80E584}"/>
              </a:ext>
            </a:extLst>
          </p:cNvPr>
          <p:cNvSpPr txBox="1">
            <a:spLocks/>
          </p:cNvSpPr>
          <p:nvPr/>
        </p:nvSpPr>
        <p:spPr bwMode="gray">
          <a:xfrm>
            <a:off x="2558256" y="1251109"/>
            <a:ext cx="59563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chemeClr val="bg2"/>
                </a:solidFill>
                <a:latin typeface="+mj-lt"/>
                <a:ea typeface="Arial" charset="0"/>
                <a:cs typeface="Arial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2"/>
                </a:solidFill>
                <a:latin typeface="Trebuchet MS" charset="0"/>
                <a:ea typeface="Arial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2"/>
                </a:solidFill>
                <a:latin typeface="Trebuchet MS" charset="0"/>
                <a:ea typeface="Arial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2"/>
                </a:solidFill>
                <a:latin typeface="Trebuchet MS" charset="0"/>
                <a:ea typeface="Arial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2"/>
                </a:solidFill>
                <a:latin typeface="Trebuchet MS" charset="0"/>
                <a:ea typeface="Arial" charset="0"/>
                <a:cs typeface="Arial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uk-UA" altLang="en-US" sz="3200" dirty="0">
                <a:cs typeface="Arial" pitchFamily="34" charset="0"/>
              </a:rPr>
              <a:t>(1783 —1872)</a:t>
            </a:r>
            <a:endParaRPr lang="ru-RU" altLang="en-US" sz="3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91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азвание 1"/>
          <p:cNvSpPr>
            <a:spLocks noGrp="1"/>
          </p:cNvSpPr>
          <p:nvPr>
            <p:ph type="title"/>
          </p:nvPr>
        </p:nvSpPr>
        <p:spPr>
          <a:xfrm>
            <a:off x="1155700" y="947738"/>
            <a:ext cx="8761413" cy="728662"/>
          </a:xfrm>
        </p:spPr>
        <p:txBody>
          <a:bodyPr/>
          <a:lstStyle/>
          <a:p>
            <a:pPr eaLnBrk="1" hangingPunct="1"/>
            <a:r>
              <a:rPr lang="ru-RU" altLang="en-US" sz="4000" dirty="0" err="1">
                <a:cs typeface="Arial" pitchFamily="34" charset="0"/>
              </a:rPr>
              <a:t>Цілі</a:t>
            </a:r>
            <a:r>
              <a:rPr lang="ru-RU" altLang="en-US" sz="4000" dirty="0">
                <a:cs typeface="Arial" pitchFamily="34" charset="0"/>
              </a:rPr>
              <a:t> Н.Ф.С. </a:t>
            </a:r>
            <a:r>
              <a:rPr lang="uk-UA" sz="4000" dirty="0" err="1"/>
              <a:t>Ґрюндтвіґ</a:t>
            </a:r>
            <a:r>
              <a:rPr lang="ru-RU" altLang="en-US" sz="4000" dirty="0">
                <a:cs typeface="Arial" pitchFamily="34" charset="0"/>
              </a:rPr>
              <a:t>а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en-US" sz="2200" dirty="0">
                <a:cs typeface="Arial" pitchFamily="34" charset="0"/>
              </a:rPr>
              <a:t>Зріле суспільство — суб’єкт (а не об’єкт) відносин. </a:t>
            </a:r>
            <a:r>
              <a:rPr lang="uk-UA" altLang="en-US" sz="2200" b="1" dirty="0">
                <a:cs typeface="Arial" pitchFamily="34" charset="0"/>
              </a:rPr>
              <a:t>Суспільство вільних та відповідальних людей.</a:t>
            </a:r>
          </a:p>
          <a:p>
            <a:pPr eaLnBrk="1" hangingPunct="1"/>
            <a:r>
              <a:rPr lang="uk-UA" altLang="en-US" sz="2200" dirty="0">
                <a:cs typeface="Arial" pitchFamily="34" charset="0"/>
              </a:rPr>
              <a:t>Суспільство, а не клас. Суспільство, в якому </a:t>
            </a:r>
            <a:r>
              <a:rPr lang="uk-UA" altLang="en-US" sz="2200" b="1" dirty="0">
                <a:cs typeface="Arial" pitchFamily="34" charset="0"/>
              </a:rPr>
              <a:t>всім зрозумілі переваги відсутності бідності</a:t>
            </a:r>
            <a:r>
              <a:rPr lang="uk-UA" altLang="en-US" sz="2200" dirty="0">
                <a:cs typeface="Arial" pitchFamily="34" charset="0"/>
              </a:rPr>
              <a:t>, а нерівність має вигоди для всіх.</a:t>
            </a:r>
          </a:p>
          <a:p>
            <a:pPr eaLnBrk="1" hangingPunct="1"/>
            <a:r>
              <a:rPr lang="uk-UA" altLang="en-US" sz="2200" dirty="0">
                <a:cs typeface="Arial" pitchFamily="34" charset="0"/>
              </a:rPr>
              <a:t>Освічені та просвічені </a:t>
            </a:r>
            <a:r>
              <a:rPr lang="uk-UA" altLang="en-US" sz="2200" b="1" dirty="0">
                <a:cs typeface="Arial" pitchFamily="34" charset="0"/>
              </a:rPr>
              <a:t>маси</a:t>
            </a:r>
            <a:r>
              <a:rPr lang="uk-UA" altLang="en-US" sz="2200" dirty="0">
                <a:cs typeface="Arial" pitchFamily="34" charset="0"/>
              </a:rPr>
              <a:t> VS еліта.</a:t>
            </a:r>
          </a:p>
          <a:p>
            <a:pPr eaLnBrk="1" hangingPunct="1"/>
            <a:r>
              <a:rPr lang="uk-UA" altLang="en-US" sz="2200" dirty="0">
                <a:cs typeface="Arial" pitchFamily="34" charset="0"/>
              </a:rPr>
              <a:t>Уникнути німецького патерналізму.</a:t>
            </a:r>
          </a:p>
          <a:p>
            <a:pPr eaLnBrk="1" hangingPunct="1"/>
            <a:r>
              <a:rPr lang="uk-UA" altLang="en-US" sz="2200" b="1" dirty="0">
                <a:cs typeface="Arial" pitchFamily="34" charset="0"/>
              </a:rPr>
              <a:t>Соціальні зміни без кривавих наслідків.</a:t>
            </a:r>
          </a:p>
        </p:txBody>
      </p:sp>
    </p:spTree>
    <p:extLst>
      <p:ext uri="{BB962C8B-B14F-4D97-AF65-F5344CB8AC3E}">
        <p14:creationId xmlns:p14="http://schemas.microsoft.com/office/powerpoint/2010/main" val="25122922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27250</TotalTime>
  <Words>1226</Words>
  <Application>Microsoft Office PowerPoint</Application>
  <PresentationFormat>Widescreen</PresentationFormat>
  <Paragraphs>154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Palatino Linotype</vt:lpstr>
      <vt:lpstr>Trebuchet MS</vt:lpstr>
      <vt:lpstr>Wingdings 3</vt:lpstr>
      <vt:lpstr>Ион (конференц-зал)</vt:lpstr>
      <vt:lpstr> «Народні Вищі Школи»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Ніколай Фредерік Северін Ґрундтвіґ</vt:lpstr>
      <vt:lpstr>Цілі Н.Ф.С. Ґрюндтвіґа</vt:lpstr>
      <vt:lpstr>PowerPoint Presentation</vt:lpstr>
      <vt:lpstr>PowerPoint Presentation</vt:lpstr>
      <vt:lpstr>PowerPoint Presentation</vt:lpstr>
      <vt:lpstr>Швеція дала світу 30 нобелівских лауреатів</vt:lpstr>
      <vt:lpstr>Скандинавія: 57 нобелівських лауреатів</vt:lpstr>
      <vt:lpstr>PowerPoint Presentation</vt:lpstr>
      <vt:lpstr>Скандинавія рулить!</vt:lpstr>
      <vt:lpstr>PowerPoint Presentation</vt:lpstr>
      <vt:lpstr>Як їм це вдається?</vt:lpstr>
      <vt:lpstr>П’ять секретів шведської системи освіти </vt:lpstr>
      <vt:lpstr>Багато свободи та відповідальності у НВШ</vt:lpstr>
      <vt:lpstr>PowerPoint Presentation</vt:lpstr>
      <vt:lpstr>Три основні питання НВШ</vt:lpstr>
      <vt:lpstr>PowerPoint Presentation</vt:lpstr>
      <vt:lpstr>Школа як модель суспільства,  в якому хочеться жити</vt:lpstr>
      <vt:lpstr>PowerPoint Presentation</vt:lpstr>
      <vt:lpstr>Методологічна рамка  формування активного громадянина</vt:lpstr>
      <vt:lpstr>PowerPoint Presentation</vt:lpstr>
      <vt:lpstr>Основи методології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Листопад 2019 — конференція по НВШ</vt:lpstr>
      <vt:lpstr>PowerPoint Presentation</vt:lpstr>
      <vt:lpstr>PowerPoint Presentation</vt:lpstr>
      <vt:lpstr>Дякую!</vt:lpstr>
      <vt:lpstr>Джерела інформації про Вищі народні школи в Швеції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Yurii Pyvovarenko</cp:lastModifiedBy>
  <cp:revision>530</cp:revision>
  <dcterms:created xsi:type="dcterms:W3CDTF">2015-09-02T14:47:42Z</dcterms:created>
  <dcterms:modified xsi:type="dcterms:W3CDTF">2019-11-17T22:07:50Z</dcterms:modified>
</cp:coreProperties>
</file>