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23"/>
  </p:notesMasterIdLst>
  <p:sldIdLst>
    <p:sldId id="256" r:id="rId2"/>
    <p:sldId id="258" r:id="rId3"/>
    <p:sldId id="257" r:id="rId4"/>
    <p:sldId id="282" r:id="rId5"/>
    <p:sldId id="260" r:id="rId6"/>
    <p:sldId id="261" r:id="rId7"/>
    <p:sldId id="262" r:id="rId8"/>
    <p:sldId id="271" r:id="rId9"/>
    <p:sldId id="28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8" r:id="rId18"/>
    <p:sldId id="272" r:id="rId19"/>
    <p:sldId id="275" r:id="rId20"/>
    <p:sldId id="280" r:id="rId21"/>
    <p:sldId id="274" r:id="rId2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1" autoAdjust="0"/>
    <p:restoredTop sz="86391" autoAdjust="0"/>
  </p:normalViewPr>
  <p:slideViewPr>
    <p:cSldViewPr>
      <p:cViewPr varScale="1">
        <p:scale>
          <a:sx n="82" d="100"/>
          <a:sy n="82" d="100"/>
        </p:scale>
        <p:origin x="-8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ДОХОДЫ на </a:t>
            </a:r>
            <a:r>
              <a:rPr lang="ru-RU" dirty="0" smtClean="0"/>
              <a:t>2023 г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на 2023 г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1.5077505014389116E-2"/>
                  <c:y val="-6.13974618616673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0904128271464973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
89153,7 тыс. руб.</c:v>
                </c:pt>
                <c:pt idx="1">
                  <c:v>Неналоговые
101882,1 тыс.руб.</c:v>
                </c:pt>
                <c:pt idx="2">
                  <c:v>Безвозмездные поступления
21760,7 тыс.руб.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89153.7</c:v>
                </c:pt>
                <c:pt idx="1">
                  <c:v>101882.1</c:v>
                </c:pt>
                <c:pt idx="2">
                  <c:v>21760.7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C00000"/>
                </a:solidFill>
              </a:defRPr>
            </a:pPr>
            <a:r>
              <a:rPr lang="ru-RU" dirty="0" smtClean="0">
                <a:solidFill>
                  <a:srgbClr val="C00000"/>
                </a:solidFill>
              </a:rPr>
              <a:t>НАЛОГОВЫЕ ДОХОДЫ</a:t>
            </a:r>
            <a:endParaRPr lang="ru-RU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32728455945696378"/>
          <c:y val="3.5273858460171094E-2"/>
        </c:manualLayout>
      </c:layout>
      <c:overlay val="0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explosion val="25"/>
          <c:dPt>
            <c:idx val="0"/>
            <c:bubble3D val="0"/>
            <c:explosion val="7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FF3399"/>
              </a:solidFill>
            </c:spPr>
          </c:dPt>
          <c:dPt>
            <c:idx val="2"/>
            <c:bubble3D val="0"/>
            <c:explosion val="9"/>
            <c:spPr>
              <a:solidFill>
                <a:srgbClr val="00B0F0"/>
              </a:solidFill>
              <a:scene3d>
                <a:camera prst="orthographicFront"/>
                <a:lightRig rig="threePt" dir="t">
                  <a:rot lat="0" lon="0" rev="1800000"/>
                </a:lightRig>
              </a:scene3d>
              <a:sp3d>
                <a:bevelT h="0"/>
              </a:sp3d>
            </c:spPr>
          </c:dPt>
          <c:dLbls>
            <c:dLbl>
              <c:idx val="0"/>
              <c:layout>
                <c:manualLayout>
                  <c:x val="-3.1804412442333257E-2"/>
                  <c:y val="-0.4311250910392672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74673488009529E-2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7586898359198706E-2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6499897097043861E-2"/>
                  <c:y val="7.796741720055795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- 54467,2 тыс.руб.</c:v>
                </c:pt>
                <c:pt idx="1">
                  <c:v>Акцизы по подакцизным товарам -    2126,9 тыс.руб.</c:v>
                </c:pt>
                <c:pt idx="2">
                  <c:v>Налог на имущество - 32 538,9 тыс.руб.</c:v>
                </c:pt>
                <c:pt idx="3">
                  <c:v>Государственная пошлина -20,7 тыс.руб.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54467.199999999997</c:v>
                </c:pt>
                <c:pt idx="1">
                  <c:v>2126.9</c:v>
                </c:pt>
                <c:pt idx="2">
                  <c:v>32538.9</c:v>
                </c:pt>
                <c:pt idx="3">
                  <c:v>20.7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C00000"/>
                </a:solidFill>
              </a:defRPr>
            </a:pPr>
            <a:r>
              <a:rPr lang="ru-RU" dirty="0" smtClean="0">
                <a:solidFill>
                  <a:srgbClr val="C00000"/>
                </a:solidFill>
              </a:rPr>
              <a:t>НЕНАЛОГОВЫЕ ДОХОДЫ</a:t>
            </a:r>
            <a:endParaRPr lang="ru-RU" dirty="0">
              <a:solidFill>
                <a:srgbClr val="C00000"/>
              </a:solidFill>
            </a:endParaRPr>
          </a:p>
        </c:rich>
      </c:tx>
      <c:layout/>
      <c:overlay val="0"/>
    </c:title>
    <c:autoTitleDeleted val="0"/>
    <c:view3D>
      <c:rotX val="40"/>
      <c:rotY val="67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724650357610536"/>
          <c:y val="9.0788523497389181E-2"/>
          <c:w val="0.71134104407342713"/>
          <c:h val="0.838280348077266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explosion val="26"/>
          <c:dPt>
            <c:idx val="0"/>
            <c:bubble3D val="0"/>
            <c:spPr>
              <a:solidFill>
                <a:srgbClr val="FF3399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0"/>
                  <c:y val="-4.60093806002231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1973890423832679"/>
                  <c:y val="7.093112842534404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платных услуг и  </a:t>
                    </a:r>
                    <a:r>
                      <a:rPr lang="ru-RU" b="0" dirty="0"/>
                      <a:t>ком</a:t>
                    </a:r>
                    <a:r>
                      <a:rPr lang="ru-RU" dirty="0"/>
                      <a:t>пенсации затрат - 572,1 тыс.руб.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0478312063686912E-2"/>
                  <c:y val="-6.709716432473686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7.953658609881234E-2"/>
                  <c:y val="-0.113711550165923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 - 16301,9,7 тыс.руб.</c:v>
                </c:pt>
                <c:pt idx="1">
                  <c:v>Доходы от платных услуг и  компенсации затрат - 572,1 тыс.руб.</c:v>
                </c:pt>
                <c:pt idx="2">
                  <c:v>Доходы от продажи активов - 85000,0 тыс.руб.</c:v>
                </c:pt>
                <c:pt idx="3">
                  <c:v>Прочие поступления от денежных взысканий (штрафов) - 8,1 тыс.руб.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16301.9</c:v>
                </c:pt>
                <c:pt idx="1">
                  <c:v>572.1</c:v>
                </c:pt>
                <c:pt idx="2">
                  <c:v>85000</c:v>
                </c:pt>
                <c:pt idx="3">
                  <c:v>8.1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C00000"/>
                </a:solidFill>
              </a:defRPr>
            </a:pPr>
            <a:r>
              <a:rPr lang="ru-RU" dirty="0" smtClean="0">
                <a:solidFill>
                  <a:srgbClr val="C00000"/>
                </a:solidFill>
              </a:rPr>
              <a:t>БЕЗВОЗМЕЗДНЫЕ ПОСТУПЛЕНИЯ</a:t>
            </a:r>
            <a:endParaRPr lang="ru-RU" dirty="0">
              <a:solidFill>
                <a:srgbClr val="C00000"/>
              </a:solidFill>
            </a:endParaRPr>
          </a:p>
        </c:rich>
      </c:tx>
      <c:layout/>
      <c:overlay val="0"/>
    </c:title>
    <c:autoTitleDeleted val="0"/>
    <c:view3D>
      <c:rotX val="2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533514641623836E-2"/>
          <c:y val="0.15821285008736402"/>
          <c:w val="0.84293297071675233"/>
          <c:h val="0.764022747472503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0.1397607566101472"/>
                  <c:y val="2.13052400743351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8.0056761369948798E-2"/>
                  <c:y val="4.51384505256991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Субсидии - 21154,5     тыс.руб.</c:v>
                </c:pt>
                <c:pt idx="1">
                  <c:v>Субвенции - 606,2 тыс.руб.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21154.5</c:v>
                </c:pt>
                <c:pt idx="1">
                  <c:v>606.20000000000005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dirty="0"/>
              <a:t>Расходы на </a:t>
            </a:r>
            <a:r>
              <a:rPr lang="ru-RU" sz="2400" dirty="0" smtClean="0"/>
              <a:t>2023 </a:t>
            </a:r>
            <a:r>
              <a:rPr lang="ru-RU" dirty="0" smtClean="0"/>
              <a:t>г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2023 г</c:v>
                </c:pt>
              </c:strCache>
            </c:strRef>
          </c:tx>
          <c:explosion val="14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explosion val="0"/>
          </c:dPt>
          <c:dPt>
            <c:idx val="2"/>
            <c:bubble3D val="0"/>
            <c:explosion val="6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5.0621172353455819E-2"/>
                  <c:y val="-0.3663769385101001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3617004471663269E-2"/>
                  <c:y val="-7.227628302737680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Программные - 113650,7 тыс.руб.</c:v>
                </c:pt>
                <c:pt idx="1">
                  <c:v>Обеспечение деятельности ОМСУ - 32126,1тыс.руб.</c:v>
                </c:pt>
                <c:pt idx="2">
                  <c:v>Непрограммные - 106924,2 тыс.руб.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113650.7</c:v>
                </c:pt>
                <c:pt idx="1">
                  <c:v>32126.1</c:v>
                </c:pt>
                <c:pt idx="2">
                  <c:v>74798.100000000006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20"/>
      <c:rotY val="2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explosion val="5"/>
          <c:dPt>
            <c:idx val="3"/>
            <c:bubble3D val="0"/>
            <c:spPr>
              <a:solidFill>
                <a:srgbClr val="FF3399"/>
              </a:solidFill>
            </c:spPr>
          </c:dPt>
          <c:dLbls>
            <c:dLbl>
              <c:idx val="0"/>
              <c:layout>
                <c:manualLayout>
                  <c:x val="0.13146976724808354"/>
                  <c:y val="-0.1377733958262935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8230537108780031E-3"/>
                  <c:y val="4.567222330798682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МКУ "ЦИП "Ресурс" - 38814,4 тыс.руб.</c:v>
                </c:pt>
                <c:pt idx="1">
                  <c:v>МБУ "ДК им. Н.М. Чекалова" - 27815,3 тыс.руб.</c:v>
                </c:pt>
                <c:pt idx="2">
                  <c:v>Передача полномочий - 1044,6 тыс.руб.</c:v>
                </c:pt>
                <c:pt idx="3">
                  <c:v>Резервный фонд - 1500,0 тыс.руб.</c:v>
                </c:pt>
                <c:pt idx="4">
                  <c:v>Прочие расходы - 1326,3 тыс.руб.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38814.400000000001</c:v>
                </c:pt>
                <c:pt idx="1">
                  <c:v>27815.3</c:v>
                </c:pt>
                <c:pt idx="2">
                  <c:v>1044.5999999999999</c:v>
                </c:pt>
                <c:pt idx="3">
                  <c:v>1500</c:v>
                </c:pt>
                <c:pt idx="4">
                  <c:v>1326.3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CE8DB-307C-4179-A3D9-70D74CAFC966}" type="datetimeFigureOut">
              <a:rPr lang="ru-RU" smtClean="0"/>
              <a:t>13.12.2022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CBC89-C32B-48D6-B22B-C607B7A1F3E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57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BC89-C32B-48D6-B22B-C607B7A1F3ED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783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BC89-C32B-48D6-B22B-C607B7A1F3ED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795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BC89-C32B-48D6-B22B-C607B7A1F3ED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248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BC89-C32B-48D6-B22B-C607B7A1F3ED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458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BC89-C32B-48D6-B22B-C607B7A1F3ED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943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BC89-C32B-48D6-B22B-C607B7A1F3ED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412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F82-3C54-45EA-BC6A-C2C4767CDA51}" type="datetimeFigureOut">
              <a:rPr lang="ru-RU" smtClean="0"/>
              <a:t>13.12.2022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4876B6-62EE-4C84-9893-4DD1B6F1F38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F82-3C54-45EA-BC6A-C2C4767CDA51}" type="datetimeFigureOut">
              <a:rPr lang="ru-RU" smtClean="0"/>
              <a:t>13.12.2022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76B6-62EE-4C84-9893-4DD1B6F1F38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F82-3C54-45EA-BC6A-C2C4767CDA51}" type="datetimeFigureOut">
              <a:rPr lang="ru-RU" smtClean="0"/>
              <a:t>13.12.2022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76B6-62EE-4C84-9893-4DD1B6F1F38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F82-3C54-45EA-BC6A-C2C4767CDA51}" type="datetimeFigureOut">
              <a:rPr lang="ru-RU" smtClean="0"/>
              <a:t>13.12.2022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76B6-62EE-4C84-9893-4DD1B6F1F38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F82-3C54-45EA-BC6A-C2C4767CDA51}" type="datetimeFigureOut">
              <a:rPr lang="ru-RU" smtClean="0"/>
              <a:t>13.12.2022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76B6-62EE-4C84-9893-4DD1B6F1F38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F82-3C54-45EA-BC6A-C2C4767CDA51}" type="datetimeFigureOut">
              <a:rPr lang="ru-RU" smtClean="0"/>
              <a:t>13.12.2022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76B6-62EE-4C84-9893-4DD1B6F1F38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F82-3C54-45EA-BC6A-C2C4767CDA51}" type="datetimeFigureOut">
              <a:rPr lang="ru-RU" smtClean="0"/>
              <a:t>13.12.2022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76B6-62EE-4C84-9893-4DD1B6F1F38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F82-3C54-45EA-BC6A-C2C4767CDA51}" type="datetimeFigureOut">
              <a:rPr lang="ru-RU" smtClean="0"/>
              <a:t>13.12.2022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76B6-62EE-4C84-9893-4DD1B6F1F38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F82-3C54-45EA-BC6A-C2C4767CDA51}" type="datetimeFigureOut">
              <a:rPr lang="ru-RU" smtClean="0"/>
              <a:t>13.12.2022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76B6-62EE-4C84-9893-4DD1B6F1F38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F82-3C54-45EA-BC6A-C2C4767CDA51}" type="datetimeFigureOut">
              <a:rPr lang="ru-RU" smtClean="0"/>
              <a:t>13.12.2022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76B6-62EE-4C84-9893-4DD1B6F1F38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F82-3C54-45EA-BC6A-C2C4767CDA51}" type="datetimeFigureOut">
              <a:rPr lang="ru-RU" smtClean="0"/>
              <a:t>13.12.2022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76B6-62EE-4C84-9893-4DD1B6F1F38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4D55F82-3C54-45EA-BC6A-C2C4767CDA51}" type="datetimeFigureOut">
              <a:rPr lang="ru-RU" smtClean="0"/>
              <a:t>13.12.2022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D4876B6-62EE-4C84-9893-4DD1B6F1F38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212976"/>
            <a:ext cx="7992888" cy="3096344"/>
          </a:xfrm>
        </p:spPr>
        <p:txBody>
          <a:bodyPr/>
          <a:lstStyle/>
          <a:p>
            <a:r>
              <a:rPr lang="ru-RU" sz="4800" dirty="0" smtClean="0"/>
              <a:t>ПРОЕКТ  БЮДЖЕТА </a:t>
            </a:r>
            <a:br>
              <a:rPr lang="ru-RU" sz="4800" dirty="0" smtClean="0"/>
            </a:br>
            <a:r>
              <a:rPr lang="ru-RU" sz="4800" dirty="0" smtClean="0"/>
              <a:t>на 2023 год </a:t>
            </a:r>
            <a:br>
              <a:rPr lang="ru-RU" sz="4800" dirty="0" smtClean="0"/>
            </a:br>
            <a:r>
              <a:rPr lang="ru-RU" sz="4800" dirty="0" smtClean="0"/>
              <a:t>и плановый период</a:t>
            </a:r>
            <a:br>
              <a:rPr lang="ru-RU" sz="4800" dirty="0" smtClean="0"/>
            </a:br>
            <a:r>
              <a:rPr lang="ru-RU" sz="4800" dirty="0" smtClean="0"/>
              <a:t>2024 и 2025 годы</a:t>
            </a:r>
            <a:br>
              <a:rPr lang="ru-RU" sz="4800" dirty="0" smtClean="0"/>
            </a:br>
            <a:endParaRPr lang="ru-RU" sz="48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5" y="188913"/>
            <a:ext cx="1654175" cy="198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09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96144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2000" dirty="0"/>
              <a:t>Муниципальная программа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«Обеспечение  </a:t>
            </a:r>
            <a:r>
              <a:rPr lang="ru-RU" sz="2000" dirty="0"/>
              <a:t>функционирования и развития  жилищно-коммунального хозяйства в муниципальном образовании "Морозовское городское </a:t>
            </a:r>
            <a:r>
              <a:rPr lang="ru-RU" sz="2000" dirty="0" smtClean="0"/>
              <a:t>поселение»  </a:t>
            </a:r>
            <a:r>
              <a:rPr lang="ru-RU" sz="2000" b="1" dirty="0" smtClean="0"/>
              <a:t>- 11 820,0 тыс.руб.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Autofit/>
          </a:bodyPr>
          <a:lstStyle/>
          <a:p>
            <a:r>
              <a:rPr lang="ru-RU" sz="1700" b="1" dirty="0" smtClean="0">
                <a:solidFill>
                  <a:srgbClr val="C00000"/>
                </a:solidFill>
              </a:rPr>
              <a:t>Мероприятия в области электроснабжения - 3 660,0тыс.руб.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Оплата электроэнергии уличного освещения, ремонт и содержание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Демонтаж старой линии электроосвещения с утилизацией (пер. Молодежный)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Устройство уличного освещения (</a:t>
            </a:r>
            <a:r>
              <a:rPr lang="ru-RU" sz="1600" dirty="0" err="1" smtClean="0">
                <a:solidFill>
                  <a:schemeClr val="tx1"/>
                </a:solidFill>
              </a:rPr>
              <a:t>Ганнибаловка</a:t>
            </a:r>
            <a:r>
              <a:rPr lang="ru-RU" sz="1600" dirty="0" smtClean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Актуализация программы энергосбережение и повышение энергетической эффективности</a:t>
            </a:r>
          </a:p>
          <a:p>
            <a:r>
              <a:rPr lang="ru-RU" sz="1700" b="1" dirty="0" smtClean="0">
                <a:solidFill>
                  <a:srgbClr val="C00000"/>
                </a:solidFill>
              </a:rPr>
              <a:t>Мероприятия </a:t>
            </a:r>
            <a:r>
              <a:rPr lang="ru-RU" sz="1700" b="1" dirty="0">
                <a:solidFill>
                  <a:srgbClr val="C00000"/>
                </a:solidFill>
              </a:rPr>
              <a:t>в области </a:t>
            </a:r>
            <a:r>
              <a:rPr lang="ru-RU" sz="1700" b="1" dirty="0" smtClean="0">
                <a:solidFill>
                  <a:srgbClr val="C00000"/>
                </a:solidFill>
              </a:rPr>
              <a:t>газоснабжения – 80,0 </a:t>
            </a:r>
            <a:r>
              <a:rPr lang="ru-RU" sz="1700" b="1" dirty="0">
                <a:solidFill>
                  <a:srgbClr val="C00000"/>
                </a:solidFill>
              </a:rPr>
              <a:t>тыс.руб</a:t>
            </a:r>
            <a:r>
              <a:rPr lang="ru-RU" sz="1700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-     Обслуживание уличных газопроводов</a:t>
            </a:r>
            <a:endParaRPr lang="ru-RU" sz="1600" dirty="0">
              <a:solidFill>
                <a:schemeClr val="tx1"/>
              </a:solidFill>
            </a:endParaRPr>
          </a:p>
          <a:p>
            <a:pPr lvl="0"/>
            <a:r>
              <a:rPr lang="ru-RU" sz="1700" b="1" dirty="0">
                <a:solidFill>
                  <a:srgbClr val="C00000"/>
                </a:solidFill>
              </a:rPr>
              <a:t>Мероприятия в области </a:t>
            </a:r>
            <a:r>
              <a:rPr lang="ru-RU" sz="1700" b="1" dirty="0" smtClean="0">
                <a:solidFill>
                  <a:srgbClr val="C00000"/>
                </a:solidFill>
              </a:rPr>
              <a:t>водоотведения и дренажной системы – 1 680,0 </a:t>
            </a:r>
            <a:r>
              <a:rPr lang="ru-RU" sz="1700" b="1" dirty="0">
                <a:solidFill>
                  <a:srgbClr val="C00000"/>
                </a:solidFill>
              </a:rPr>
              <a:t>тыс</a:t>
            </a:r>
            <a:r>
              <a:rPr lang="ru-RU" sz="1700" b="1" dirty="0" smtClean="0">
                <a:solidFill>
                  <a:srgbClr val="C00000"/>
                </a:solidFill>
              </a:rPr>
              <a:t>. руб</a:t>
            </a:r>
            <a:r>
              <a:rPr lang="ru-RU" sz="1700" dirty="0">
                <a:solidFill>
                  <a:srgbClr val="C00000"/>
                </a:solidFill>
              </a:rPr>
              <a:t>.</a:t>
            </a:r>
          </a:p>
          <a:p>
            <a:pPr lvl="0"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</a:rPr>
              <a:t>Актуализация схемы водоснабжения и водоотведения</a:t>
            </a:r>
          </a:p>
          <a:p>
            <a:pPr lvl="0"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</a:rPr>
              <a:t>Обслуживание сетей ливневой канализации и КНС</a:t>
            </a:r>
          </a:p>
          <a:p>
            <a:pPr lvl="0"/>
            <a:r>
              <a:rPr lang="ru-RU" sz="1700" b="1" dirty="0">
                <a:solidFill>
                  <a:srgbClr val="C00000"/>
                </a:solidFill>
              </a:rPr>
              <a:t>Мероприятия в области </a:t>
            </a:r>
            <a:r>
              <a:rPr lang="ru-RU" sz="1700" b="1" dirty="0" smtClean="0">
                <a:solidFill>
                  <a:srgbClr val="C00000"/>
                </a:solidFill>
              </a:rPr>
              <a:t>теплоснабжения </a:t>
            </a:r>
            <a:r>
              <a:rPr lang="ru-RU" sz="1700" b="1" dirty="0">
                <a:solidFill>
                  <a:srgbClr val="C00000"/>
                </a:solidFill>
              </a:rPr>
              <a:t>– </a:t>
            </a:r>
            <a:r>
              <a:rPr lang="ru-RU" sz="1700" b="1" dirty="0" smtClean="0">
                <a:solidFill>
                  <a:srgbClr val="C00000"/>
                </a:solidFill>
              </a:rPr>
              <a:t> 300,0 </a:t>
            </a:r>
            <a:r>
              <a:rPr lang="ru-RU" sz="1700" b="1" dirty="0">
                <a:solidFill>
                  <a:srgbClr val="C00000"/>
                </a:solidFill>
              </a:rPr>
              <a:t>тыс.руб</a:t>
            </a:r>
            <a:r>
              <a:rPr lang="ru-RU" sz="1700" dirty="0">
                <a:solidFill>
                  <a:srgbClr val="C00000"/>
                </a:solidFill>
              </a:rPr>
              <a:t>.</a:t>
            </a:r>
          </a:p>
          <a:p>
            <a:pPr lvl="0"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</a:rPr>
              <a:t>Разработка </a:t>
            </a:r>
            <a:r>
              <a:rPr lang="ru-RU" sz="1600" dirty="0">
                <a:solidFill>
                  <a:prstClr val="black"/>
                </a:solidFill>
              </a:rPr>
              <a:t>ПСД котельная </a:t>
            </a:r>
            <a:r>
              <a:rPr lang="ru-RU" sz="1600" dirty="0" smtClean="0">
                <a:solidFill>
                  <a:prstClr val="black"/>
                </a:solidFill>
              </a:rPr>
              <a:t>ст. Петрокрепость</a:t>
            </a:r>
          </a:p>
          <a:p>
            <a:pPr lvl="0"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</a:rPr>
              <a:t>Актуализация схемы теплоснабжения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700" b="1" dirty="0" smtClean="0">
                <a:solidFill>
                  <a:srgbClr val="C00000"/>
                </a:solidFill>
              </a:rPr>
              <a:t>Мероприятия в области жилищного хозяйства – 6 100,0 тыс.руб.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Формирование базы </a:t>
            </a:r>
            <a:r>
              <a:rPr lang="ru-RU" sz="1400" dirty="0">
                <a:solidFill>
                  <a:schemeClr val="tx1"/>
                </a:solidFill>
              </a:rPr>
              <a:t>для оплаты </a:t>
            </a:r>
            <a:r>
              <a:rPr lang="ru-RU" sz="1400" dirty="0" smtClean="0">
                <a:solidFill>
                  <a:schemeClr val="tx1"/>
                </a:solidFill>
              </a:rPr>
              <a:t>ежемесячных взносов </a:t>
            </a:r>
            <a:r>
              <a:rPr lang="ru-RU" sz="1400" dirty="0">
                <a:solidFill>
                  <a:schemeClr val="tx1"/>
                </a:solidFill>
              </a:rPr>
              <a:t>на </a:t>
            </a:r>
            <a:r>
              <a:rPr lang="ru-RU" sz="1400" dirty="0" smtClean="0">
                <a:solidFill>
                  <a:schemeClr val="tx1"/>
                </a:solidFill>
              </a:rPr>
              <a:t>кап. ремонт </a:t>
            </a:r>
            <a:r>
              <a:rPr lang="ru-RU" sz="1400" dirty="0">
                <a:solidFill>
                  <a:schemeClr val="tx1"/>
                </a:solidFill>
              </a:rPr>
              <a:t>общего имущества </a:t>
            </a:r>
            <a:r>
              <a:rPr lang="ru-RU" sz="1400" dirty="0" smtClean="0">
                <a:solidFill>
                  <a:schemeClr val="tx1"/>
                </a:solidFill>
              </a:rPr>
              <a:t>МКД на </a:t>
            </a:r>
            <a:r>
              <a:rPr lang="ru-RU" sz="1400" dirty="0">
                <a:solidFill>
                  <a:schemeClr val="tx1"/>
                </a:solidFill>
              </a:rPr>
              <a:t>счет регионального </a:t>
            </a:r>
            <a:r>
              <a:rPr lang="ru-RU" sz="1400" dirty="0" smtClean="0">
                <a:solidFill>
                  <a:schemeClr val="tx1"/>
                </a:solidFill>
              </a:rPr>
              <a:t>оператора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Содержание </a:t>
            </a:r>
            <a:r>
              <a:rPr lang="ru-RU" sz="1400" dirty="0">
                <a:solidFill>
                  <a:schemeClr val="tx1"/>
                </a:solidFill>
              </a:rPr>
              <a:t>муниципального жилищного </a:t>
            </a:r>
            <a:r>
              <a:rPr lang="ru-RU" sz="1400" dirty="0" smtClean="0">
                <a:solidFill>
                  <a:schemeClr val="tx1"/>
                </a:solidFill>
              </a:rPr>
              <a:t>фонда; 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Уборка несанкционированных свалок; Закупка мусорных мешков для заглубленных баков</a:t>
            </a:r>
          </a:p>
        </p:txBody>
      </p:sp>
    </p:spTree>
    <p:extLst>
      <p:ext uri="{BB962C8B-B14F-4D97-AF65-F5344CB8AC3E}">
        <p14:creationId xmlns:p14="http://schemas.microsoft.com/office/powerpoint/2010/main" val="242638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3681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dirty="0">
                <a:solidFill>
                  <a:schemeClr val="tx1"/>
                </a:solidFill>
              </a:rPr>
              <a:t>Муниципальная программа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«Организация </a:t>
            </a:r>
            <a:r>
              <a:rPr lang="ru-RU" sz="2000" dirty="0">
                <a:solidFill>
                  <a:schemeClr val="tx1"/>
                </a:solidFill>
              </a:rPr>
              <a:t>культурно - массовых мероприятий, молодежная политика, развитие физической культуры и спорта   в муниципальном образовании </a:t>
            </a:r>
            <a:r>
              <a:rPr lang="ru-RU" sz="2000" dirty="0" smtClean="0">
                <a:solidFill>
                  <a:schemeClr val="tx1"/>
                </a:solidFill>
              </a:rPr>
              <a:t>«Морозовское </a:t>
            </a:r>
            <a:r>
              <a:rPr lang="ru-RU" sz="2000" dirty="0">
                <a:solidFill>
                  <a:schemeClr val="tx1"/>
                </a:solidFill>
              </a:rPr>
              <a:t>городское </a:t>
            </a:r>
            <a:r>
              <a:rPr lang="ru-RU" sz="2000" dirty="0" smtClean="0">
                <a:solidFill>
                  <a:schemeClr val="tx1"/>
                </a:solidFill>
              </a:rPr>
              <a:t>поселение» - </a:t>
            </a:r>
            <a:r>
              <a:rPr lang="ru-RU" sz="2000" b="1" dirty="0" smtClean="0">
                <a:solidFill>
                  <a:schemeClr val="tx1"/>
                </a:solidFill>
              </a:rPr>
              <a:t>23 921,6 тыс.руб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5184576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Общепоселковые мероприятия </a:t>
            </a:r>
            <a:r>
              <a:rPr lang="ru-RU" b="1" dirty="0" smtClean="0">
                <a:solidFill>
                  <a:srgbClr val="C00000"/>
                </a:solidFill>
              </a:rPr>
              <a:t>-  4 827, 7тыс. руб.</a:t>
            </a:r>
          </a:p>
          <a:p>
            <a:r>
              <a:rPr lang="ru-RU" b="1" dirty="0">
                <a:solidFill>
                  <a:srgbClr val="C00000"/>
                </a:solidFill>
              </a:rPr>
              <a:t>Организация мероприятий, посвященных профессиональным праздникам, юбилейным  и памятным </a:t>
            </a:r>
            <a:r>
              <a:rPr lang="ru-RU" b="1" dirty="0" smtClean="0">
                <a:solidFill>
                  <a:srgbClr val="C00000"/>
                </a:solidFill>
              </a:rPr>
              <a:t>датам  -  400,0 тыс.руб.</a:t>
            </a:r>
          </a:p>
          <a:p>
            <a:r>
              <a:rPr lang="ru-RU" b="1" dirty="0">
                <a:solidFill>
                  <a:srgbClr val="C00000"/>
                </a:solidFill>
              </a:rPr>
              <a:t>Организация мероприятий,  направленных на развитие физической культуры и </a:t>
            </a:r>
            <a:r>
              <a:rPr lang="ru-RU" b="1" dirty="0" smtClean="0">
                <a:solidFill>
                  <a:srgbClr val="C00000"/>
                </a:solidFill>
              </a:rPr>
              <a:t>спорта – 530,0 </a:t>
            </a:r>
            <a:r>
              <a:rPr lang="ru-RU" sz="2000" b="1" dirty="0" smtClean="0">
                <a:solidFill>
                  <a:srgbClr val="C00000"/>
                </a:solidFill>
              </a:rPr>
              <a:t>тыс.руб.</a:t>
            </a:r>
          </a:p>
          <a:p>
            <a:r>
              <a:rPr lang="ru-RU" b="1" dirty="0">
                <a:solidFill>
                  <a:srgbClr val="C00000"/>
                </a:solidFill>
              </a:rPr>
              <a:t>Мероприятия в </a:t>
            </a:r>
            <a:r>
              <a:rPr lang="ru-RU" b="1" dirty="0" smtClean="0">
                <a:solidFill>
                  <a:srgbClr val="C00000"/>
                </a:solidFill>
              </a:rPr>
              <a:t>сфере молодежной политики – </a:t>
            </a:r>
            <a:r>
              <a:rPr lang="ru-RU" sz="2000" b="1" dirty="0" smtClean="0">
                <a:solidFill>
                  <a:srgbClr val="C00000"/>
                </a:solidFill>
              </a:rPr>
              <a:t>1 790,0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тыс.руб.</a:t>
            </a:r>
          </a:p>
          <a:p>
            <a:r>
              <a:rPr lang="ru-RU" b="1" dirty="0">
                <a:solidFill>
                  <a:srgbClr val="C00000"/>
                </a:solidFill>
              </a:rPr>
              <a:t>Обеспечение стимулирующих выплат работникам муниципальных учреждений культуры </a:t>
            </a:r>
            <a:r>
              <a:rPr lang="ru-RU" b="1" dirty="0" smtClean="0">
                <a:solidFill>
                  <a:srgbClr val="C00000"/>
                </a:solidFill>
              </a:rPr>
              <a:t> - 11 952,8 тыс.руб.</a:t>
            </a:r>
          </a:p>
          <a:p>
            <a:r>
              <a:rPr lang="ru-RU" b="1" dirty="0">
                <a:solidFill>
                  <a:srgbClr val="C00000"/>
                </a:solidFill>
              </a:rPr>
              <a:t> Улучшение материально-технической базы МБУ «ДК им. Н.М. Чекалова</a:t>
            </a:r>
            <a:r>
              <a:rPr lang="ru-RU" b="1" dirty="0" smtClean="0">
                <a:solidFill>
                  <a:srgbClr val="C00000"/>
                </a:solidFill>
              </a:rPr>
              <a:t>» - 4 421,1 тыс.руб.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511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8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</a:rPr>
              <a:t>Муниципальная программа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«Дорожная </a:t>
            </a:r>
            <a:r>
              <a:rPr lang="ru-RU" sz="2400" dirty="0">
                <a:solidFill>
                  <a:schemeClr val="tx1"/>
                </a:solidFill>
              </a:rPr>
              <a:t>деятельность на территории муниципального образования </a:t>
            </a:r>
            <a:r>
              <a:rPr lang="ru-RU" sz="2400" dirty="0" smtClean="0">
                <a:solidFill>
                  <a:schemeClr val="tx1"/>
                </a:solidFill>
              </a:rPr>
              <a:t>«Морозовское </a:t>
            </a:r>
            <a:r>
              <a:rPr lang="ru-RU" sz="2400" dirty="0">
                <a:solidFill>
                  <a:schemeClr val="tx1"/>
                </a:solidFill>
              </a:rPr>
              <a:t>городское </a:t>
            </a:r>
            <a:r>
              <a:rPr lang="ru-RU" sz="2400" dirty="0" smtClean="0">
                <a:solidFill>
                  <a:schemeClr val="tx1"/>
                </a:solidFill>
              </a:rPr>
              <a:t>поселение» -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21 491,2 тыс.руб.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83568" y="2204864"/>
            <a:ext cx="8229600" cy="399330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Ремонт </a:t>
            </a:r>
            <a:r>
              <a:rPr lang="ru-RU" sz="2800" b="1" dirty="0">
                <a:solidFill>
                  <a:srgbClr val="C00000"/>
                </a:solidFill>
              </a:rPr>
              <a:t>автомобильных дорог и проездов к </a:t>
            </a:r>
            <a:r>
              <a:rPr lang="ru-RU" sz="2800" b="1" dirty="0" smtClean="0">
                <a:solidFill>
                  <a:srgbClr val="C00000"/>
                </a:solidFill>
              </a:rPr>
              <a:t>МКД – 5 091,2 тыс.руб.</a:t>
            </a:r>
          </a:p>
          <a:p>
            <a:endParaRPr lang="ru-RU" sz="2800" b="1" dirty="0" smtClean="0">
              <a:solidFill>
                <a:srgbClr val="C00000"/>
              </a:solidFill>
            </a:endParaRPr>
          </a:p>
          <a:p>
            <a:pPr lvl="0"/>
            <a:r>
              <a:rPr lang="ru-RU" sz="2800" b="1" dirty="0">
                <a:solidFill>
                  <a:srgbClr val="C00000"/>
                </a:solidFill>
              </a:rPr>
              <a:t>Содержание автомобильных </a:t>
            </a:r>
            <a:r>
              <a:rPr lang="ru-RU" sz="2800" b="1" dirty="0" smtClean="0">
                <a:solidFill>
                  <a:srgbClr val="C00000"/>
                </a:solidFill>
              </a:rPr>
              <a:t>дорог – </a:t>
            </a:r>
          </a:p>
          <a:p>
            <a:pPr marL="0" lvl="0" indent="0">
              <a:buNone/>
            </a:pP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    15 500,0 тыс.руб.</a:t>
            </a:r>
          </a:p>
          <a:p>
            <a:pPr lvl="0"/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>
                <a:solidFill>
                  <a:srgbClr val="C00000"/>
                </a:solidFill>
              </a:rPr>
              <a:t>Безопасность дорожного </a:t>
            </a:r>
            <a:r>
              <a:rPr lang="ru-RU" sz="2800" b="1" dirty="0" smtClean="0">
                <a:solidFill>
                  <a:srgbClr val="C00000"/>
                </a:solidFill>
              </a:rPr>
              <a:t>движения – 900,0 </a:t>
            </a:r>
            <a:r>
              <a:rPr lang="ru-RU" sz="2800" b="1" dirty="0">
                <a:solidFill>
                  <a:srgbClr val="C00000"/>
                </a:solidFill>
              </a:rPr>
              <a:t>тыс.руб.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100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8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</a:rPr>
              <a:t>Муниципальная программа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«Безопасность </a:t>
            </a:r>
            <a:r>
              <a:rPr lang="ru-RU" sz="2400" dirty="0">
                <a:solidFill>
                  <a:schemeClr val="tx1"/>
                </a:solidFill>
              </a:rPr>
              <a:t>муниципального образования </a:t>
            </a:r>
            <a:r>
              <a:rPr lang="ru-RU" sz="2400" dirty="0" smtClean="0">
                <a:solidFill>
                  <a:schemeClr val="tx1"/>
                </a:solidFill>
              </a:rPr>
              <a:t>«Морозовское </a:t>
            </a:r>
            <a:r>
              <a:rPr lang="ru-RU" sz="2400" dirty="0">
                <a:solidFill>
                  <a:schemeClr val="tx1"/>
                </a:solidFill>
              </a:rPr>
              <a:t>городское </a:t>
            </a:r>
            <a:r>
              <a:rPr lang="ru-RU" sz="2400" dirty="0" smtClean="0">
                <a:solidFill>
                  <a:schemeClr val="tx1"/>
                </a:solidFill>
              </a:rPr>
              <a:t>поселение»  </a:t>
            </a:r>
            <a:r>
              <a:rPr lang="ru-RU" sz="2400" dirty="0">
                <a:solidFill>
                  <a:schemeClr val="tx1"/>
                </a:solidFill>
              </a:rPr>
              <a:t>– </a:t>
            </a:r>
            <a:r>
              <a:rPr lang="ru-RU" sz="2400" b="1" dirty="0" smtClean="0">
                <a:solidFill>
                  <a:schemeClr val="tx1"/>
                </a:solidFill>
              </a:rPr>
              <a:t>8 985,0 тыс.руб</a:t>
            </a:r>
            <a:r>
              <a:rPr lang="ru-RU" sz="2400" b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Защита населения и территорий от чрезвычайных </a:t>
            </a:r>
            <a:r>
              <a:rPr lang="ru-RU" b="1" dirty="0" smtClean="0">
                <a:solidFill>
                  <a:srgbClr val="C00000"/>
                </a:solidFill>
              </a:rPr>
              <a:t>ситуаций – 8 615,0 тыс.руб.</a:t>
            </a:r>
          </a:p>
          <a:p>
            <a:pPr marL="0" indent="0">
              <a:buNone/>
            </a:pPr>
            <a:endParaRPr lang="ru-RU" sz="1000" b="1" dirty="0" smtClean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Мероприятия по пожарной </a:t>
            </a:r>
            <a:r>
              <a:rPr lang="ru-RU" b="1" dirty="0" smtClean="0">
                <a:solidFill>
                  <a:srgbClr val="C00000"/>
                </a:solidFill>
              </a:rPr>
              <a:t>безопасности – 60,0 тыс.руб.</a:t>
            </a:r>
          </a:p>
          <a:p>
            <a:pPr marL="0" indent="0">
              <a:buNone/>
            </a:pPr>
            <a:endParaRPr lang="ru-RU" sz="1000" b="1" dirty="0" smtClean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Мероприятия по безопасности на водных </a:t>
            </a:r>
            <a:r>
              <a:rPr lang="ru-RU" b="1" dirty="0" smtClean="0">
                <a:solidFill>
                  <a:srgbClr val="C00000"/>
                </a:solidFill>
              </a:rPr>
              <a:t>объектах – 310,0 тыс.руб.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15841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</a:rPr>
              <a:t>Муниципальная программа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«Благоустройство </a:t>
            </a:r>
            <a:r>
              <a:rPr lang="ru-RU" sz="2400" dirty="0">
                <a:solidFill>
                  <a:schemeClr val="tx1"/>
                </a:solidFill>
              </a:rPr>
              <a:t>и санитарное содержание территории муниципального образования </a:t>
            </a:r>
            <a:r>
              <a:rPr lang="ru-RU" sz="2400" dirty="0" smtClean="0">
                <a:solidFill>
                  <a:schemeClr val="tx1"/>
                </a:solidFill>
              </a:rPr>
              <a:t>«Морозовское </a:t>
            </a:r>
            <a:r>
              <a:rPr lang="ru-RU" sz="2400" dirty="0">
                <a:solidFill>
                  <a:schemeClr val="tx1"/>
                </a:solidFill>
              </a:rPr>
              <a:t>городское </a:t>
            </a:r>
            <a:r>
              <a:rPr lang="ru-RU" sz="2400" dirty="0" smtClean="0">
                <a:solidFill>
                  <a:schemeClr val="tx1"/>
                </a:solidFill>
              </a:rPr>
              <a:t>поселение»  </a:t>
            </a:r>
            <a:r>
              <a:rPr lang="ru-RU" sz="2400" dirty="0">
                <a:solidFill>
                  <a:schemeClr val="tx1"/>
                </a:solidFill>
              </a:rPr>
              <a:t>– </a:t>
            </a:r>
            <a:r>
              <a:rPr lang="ru-RU" sz="2400" b="1" dirty="0" smtClean="0">
                <a:solidFill>
                  <a:schemeClr val="tx1"/>
                </a:solidFill>
              </a:rPr>
              <a:t>26 847,8 тыс. руб.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418" y="1772816"/>
            <a:ext cx="8928992" cy="475252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>
                <a:solidFill>
                  <a:srgbClr val="C00000"/>
                </a:solidFill>
              </a:rPr>
              <a:t>Проектные </a:t>
            </a:r>
            <a:r>
              <a:rPr lang="ru-RU" b="1" dirty="0" smtClean="0">
                <a:solidFill>
                  <a:srgbClr val="C00000"/>
                </a:solidFill>
              </a:rPr>
              <a:t>работы – 800,0 тыс.руб</a:t>
            </a:r>
            <a:r>
              <a:rPr lang="ru-RU" b="1" dirty="0">
                <a:solidFill>
                  <a:srgbClr val="C00000"/>
                </a:solidFill>
              </a:rPr>
              <a:t>.</a:t>
            </a:r>
          </a:p>
          <a:p>
            <a:pPr lvl="0">
              <a:buFontTx/>
              <a:buChar char="-"/>
            </a:pPr>
            <a:r>
              <a:rPr lang="ru-RU" sz="2200" b="1" dirty="0">
                <a:solidFill>
                  <a:prstClr val="black"/>
                </a:solidFill>
              </a:rPr>
              <a:t>Разработка ПСД </a:t>
            </a:r>
            <a:r>
              <a:rPr lang="ru-RU" sz="2200" b="1">
                <a:solidFill>
                  <a:prstClr val="black"/>
                </a:solidFill>
              </a:rPr>
              <a:t>благоустройства  </a:t>
            </a:r>
            <a:r>
              <a:rPr lang="ru-RU" sz="2200" b="1" smtClean="0">
                <a:solidFill>
                  <a:prstClr val="black"/>
                </a:solidFill>
              </a:rPr>
              <a:t>Актуализация </a:t>
            </a:r>
            <a:r>
              <a:rPr lang="ru-RU" sz="2200" b="1" dirty="0">
                <a:solidFill>
                  <a:prstClr val="black"/>
                </a:solidFill>
              </a:rPr>
              <a:t>схемы санитарной очистки </a:t>
            </a:r>
            <a:r>
              <a:rPr lang="ru-RU" sz="2200" b="1" dirty="0" smtClean="0">
                <a:solidFill>
                  <a:prstClr val="black"/>
                </a:solidFill>
              </a:rPr>
              <a:t>территории </a:t>
            </a:r>
            <a:r>
              <a:rPr lang="ru-RU" sz="2200" b="1" dirty="0">
                <a:solidFill>
                  <a:prstClr val="black"/>
                </a:solidFill>
              </a:rPr>
              <a:t>МО</a:t>
            </a:r>
          </a:p>
          <a:p>
            <a:pPr lvl="0">
              <a:buFontTx/>
              <a:buChar char="-"/>
            </a:pPr>
            <a:r>
              <a:rPr lang="ru-RU" b="1" dirty="0" smtClean="0">
                <a:solidFill>
                  <a:srgbClr val="C00000"/>
                </a:solidFill>
              </a:rPr>
              <a:t>Санитарное </a:t>
            </a:r>
            <a:r>
              <a:rPr lang="ru-RU" b="1" dirty="0">
                <a:solidFill>
                  <a:srgbClr val="C00000"/>
                </a:solidFill>
              </a:rPr>
              <a:t>содержание территории муниципального </a:t>
            </a:r>
            <a:r>
              <a:rPr lang="ru-RU" b="1" dirty="0" smtClean="0">
                <a:solidFill>
                  <a:srgbClr val="C00000"/>
                </a:solidFill>
              </a:rPr>
              <a:t>образования – 1 220,4 тыс.руб.</a:t>
            </a:r>
          </a:p>
          <a:p>
            <a:pPr>
              <a:buFontTx/>
              <a:buChar char="-"/>
            </a:pPr>
            <a:r>
              <a:rPr lang="ru-RU" sz="2200" b="1" dirty="0" smtClean="0">
                <a:solidFill>
                  <a:schemeClr val="tx1"/>
                </a:solidFill>
              </a:rPr>
              <a:t>Вывоз </a:t>
            </a:r>
            <a:r>
              <a:rPr lang="ru-RU" sz="2200" b="1" dirty="0">
                <a:solidFill>
                  <a:schemeClr val="tx1"/>
                </a:solidFill>
              </a:rPr>
              <a:t>несанкционированных </a:t>
            </a:r>
            <a:r>
              <a:rPr lang="ru-RU" sz="2200" b="1" dirty="0" smtClean="0">
                <a:solidFill>
                  <a:schemeClr val="tx1"/>
                </a:solidFill>
              </a:rPr>
              <a:t>свалок, вырубка аварийных деревьев, Субботник</a:t>
            </a:r>
          </a:p>
          <a:p>
            <a:pPr marL="0" indent="0">
              <a:buNone/>
            </a:pPr>
            <a:r>
              <a:rPr lang="ru-RU" sz="2200" b="1" dirty="0">
                <a:solidFill>
                  <a:schemeClr val="tx1"/>
                </a:solidFill>
              </a:rPr>
              <a:t>- </a:t>
            </a:r>
            <a:r>
              <a:rPr lang="ru-RU" sz="2200" b="1" dirty="0" smtClean="0">
                <a:solidFill>
                  <a:schemeClr val="tx1"/>
                </a:solidFill>
              </a:rPr>
              <a:t>  Обработка </a:t>
            </a:r>
            <a:r>
              <a:rPr lang="ru-RU" sz="2200" b="1" dirty="0">
                <a:solidFill>
                  <a:schemeClr val="tx1"/>
                </a:solidFill>
              </a:rPr>
              <a:t>территории от клещей, уничтожение борщевика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Благоустройство </a:t>
            </a:r>
            <a:r>
              <a:rPr lang="ru-RU" b="1" dirty="0">
                <a:solidFill>
                  <a:srgbClr val="C00000"/>
                </a:solidFill>
              </a:rPr>
              <a:t>территории </a:t>
            </a:r>
            <a:r>
              <a:rPr lang="ru-RU" b="1" dirty="0" smtClean="0">
                <a:solidFill>
                  <a:srgbClr val="C00000"/>
                </a:solidFill>
              </a:rPr>
              <a:t>– 8 418,2 тыс.руб.</a:t>
            </a:r>
          </a:p>
          <a:p>
            <a:pPr>
              <a:buFontTx/>
              <a:buChar char="-"/>
            </a:pPr>
            <a:r>
              <a:rPr lang="ru-RU" sz="2200" b="1" dirty="0" smtClean="0">
                <a:solidFill>
                  <a:schemeClr val="tx1"/>
                </a:solidFill>
              </a:rPr>
              <a:t>Уборка  </a:t>
            </a:r>
            <a:r>
              <a:rPr lang="ru-RU" sz="2200" b="1" dirty="0">
                <a:solidFill>
                  <a:schemeClr val="tx1"/>
                </a:solidFill>
              </a:rPr>
              <a:t>пешеходных дорожек, </a:t>
            </a:r>
            <a:r>
              <a:rPr lang="ru-RU" sz="2200" b="1" dirty="0" smtClean="0">
                <a:solidFill>
                  <a:schemeClr val="tx1"/>
                </a:solidFill>
              </a:rPr>
              <a:t>текущий </a:t>
            </a:r>
            <a:r>
              <a:rPr lang="ru-RU" sz="2200" b="1" dirty="0">
                <a:solidFill>
                  <a:schemeClr val="tx1"/>
                </a:solidFill>
              </a:rPr>
              <a:t>ремонт детских</a:t>
            </a:r>
            <a:r>
              <a:rPr lang="ru-RU" sz="2200" b="1" dirty="0" smtClean="0">
                <a:solidFill>
                  <a:schemeClr val="tx1"/>
                </a:solidFill>
              </a:rPr>
              <a:t>, спортивных площадок, озеленение</a:t>
            </a:r>
            <a:endParaRPr lang="ru-RU" sz="2200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2200" b="1" dirty="0">
                <a:solidFill>
                  <a:schemeClr val="tx1"/>
                </a:solidFill>
              </a:rPr>
              <a:t>Новогоднее украшение поселка и елки (монтаж, демонтаж)</a:t>
            </a:r>
            <a:endParaRPr lang="ru-RU" sz="2200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Благоустройство </a:t>
            </a:r>
            <a:r>
              <a:rPr lang="ru-RU" b="1" dirty="0" smtClean="0">
                <a:solidFill>
                  <a:srgbClr val="C00000"/>
                </a:solidFill>
              </a:rPr>
              <a:t>кладбища – 535,0 тыс.руб.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- Вывоз мусора, расчистка дороги от снега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11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7089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</a:rPr>
              <a:t>Муниципальная программа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«О </a:t>
            </a:r>
            <a:r>
              <a:rPr lang="ru-RU" sz="2400" dirty="0">
                <a:solidFill>
                  <a:schemeClr val="tx1"/>
                </a:solidFill>
              </a:rPr>
              <a:t>содействии участию населения в осуществлении местного самоуправления в иных формах на территории административного центра муниципального образования </a:t>
            </a:r>
            <a:r>
              <a:rPr lang="ru-RU" sz="2400" dirty="0" smtClean="0">
                <a:solidFill>
                  <a:schemeClr val="tx1"/>
                </a:solidFill>
              </a:rPr>
              <a:t>«Морозовское </a:t>
            </a:r>
            <a:r>
              <a:rPr lang="ru-RU" sz="2400" dirty="0">
                <a:solidFill>
                  <a:schemeClr val="tx1"/>
                </a:solidFill>
              </a:rPr>
              <a:t>городское </a:t>
            </a:r>
            <a:r>
              <a:rPr lang="ru-RU" sz="2400" dirty="0" smtClean="0">
                <a:solidFill>
                  <a:schemeClr val="tx1"/>
                </a:solidFill>
              </a:rPr>
              <a:t>поселение» - </a:t>
            </a:r>
            <a:r>
              <a:rPr lang="ru-RU" sz="2400" b="1" dirty="0" smtClean="0">
                <a:solidFill>
                  <a:schemeClr val="tx1"/>
                </a:solidFill>
              </a:rPr>
              <a:t>3 436,8 тыс.руб.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284984"/>
            <a:ext cx="8229600" cy="3129211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Устойчивое развитие территории административного центра муниципального </a:t>
            </a:r>
            <a:r>
              <a:rPr lang="ru-RU" b="1" dirty="0" smtClean="0">
                <a:solidFill>
                  <a:srgbClr val="C00000"/>
                </a:solidFill>
              </a:rPr>
              <a:t>образования -  3 436,8 тыс.руб.</a:t>
            </a:r>
          </a:p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- </a:t>
            </a:r>
            <a:r>
              <a:rPr lang="ru-RU" sz="2200" dirty="0">
                <a:solidFill>
                  <a:schemeClr val="tx1"/>
                </a:solidFill>
              </a:rPr>
              <a:t>Ремонт </a:t>
            </a:r>
            <a:r>
              <a:rPr lang="ru-RU" sz="2200" dirty="0" smtClean="0">
                <a:solidFill>
                  <a:schemeClr val="tx1"/>
                </a:solidFill>
              </a:rPr>
              <a:t>участка автомобильной дороги по </a:t>
            </a:r>
            <a:r>
              <a:rPr lang="ru-RU" sz="2200" dirty="0" err="1" smtClean="0">
                <a:solidFill>
                  <a:schemeClr val="tx1"/>
                </a:solidFill>
              </a:rPr>
              <a:t>ул.Пушкина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37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91683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</a:rPr>
              <a:t>Муниципальная программа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«Развитие </a:t>
            </a:r>
            <a:r>
              <a:rPr lang="ru-RU" sz="2400" dirty="0">
                <a:solidFill>
                  <a:schemeClr val="tx1"/>
                </a:solidFill>
              </a:rPr>
              <a:t>градостроительной и землеустроительной деятельности на территории муниципального образования «Морозовское городское поселение</a:t>
            </a:r>
            <a:r>
              <a:rPr lang="ru-RU" sz="2400" dirty="0" smtClean="0">
                <a:solidFill>
                  <a:schemeClr val="tx1"/>
                </a:solidFill>
              </a:rPr>
              <a:t>»  -          </a:t>
            </a:r>
            <a:r>
              <a:rPr lang="ru-RU" sz="2400" b="1" dirty="0" smtClean="0">
                <a:solidFill>
                  <a:schemeClr val="tx1"/>
                </a:solidFill>
              </a:rPr>
              <a:t>16 000,0 тыс.руб.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04456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Мероприятия по обеспечению градостроительного зонирования – 4 500,0 тыс.руб.</a:t>
            </a:r>
            <a:endParaRPr lang="ru-RU" sz="1000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Мероприятия </a:t>
            </a:r>
            <a:r>
              <a:rPr lang="ru-RU" b="1" dirty="0">
                <a:solidFill>
                  <a:srgbClr val="C00000"/>
                </a:solidFill>
              </a:rPr>
              <a:t>по обеспечению градостроительного освоения </a:t>
            </a:r>
            <a:r>
              <a:rPr lang="ru-RU" b="1" dirty="0" smtClean="0">
                <a:solidFill>
                  <a:srgbClr val="C00000"/>
                </a:solidFill>
              </a:rPr>
              <a:t>территории – 9 000,0 тыс.руб.</a:t>
            </a:r>
            <a:endParaRPr lang="ru-RU" sz="1000" b="1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Мероприятия  по подготовке межевых планов, технических планов и актов обследования земельных участков, объектов недвижимости и </a:t>
            </a:r>
            <a:r>
              <a:rPr lang="ru-RU" b="1" dirty="0" smtClean="0">
                <a:solidFill>
                  <a:srgbClr val="C00000"/>
                </a:solidFill>
              </a:rPr>
              <a:t>сооружений – 1 800,0 тыс.руб.</a:t>
            </a:r>
          </a:p>
          <a:p>
            <a:r>
              <a:rPr lang="ru-RU" b="1" dirty="0">
                <a:solidFill>
                  <a:srgbClr val="C00000"/>
                </a:solidFill>
              </a:rPr>
              <a:t>Мероприятия в области управления </a:t>
            </a:r>
            <a:r>
              <a:rPr lang="ru-RU" b="1" dirty="0" smtClean="0">
                <a:solidFill>
                  <a:srgbClr val="C00000"/>
                </a:solidFill>
              </a:rPr>
              <a:t>имуществом </a:t>
            </a:r>
            <a:r>
              <a:rPr lang="ru-RU" b="1" dirty="0">
                <a:solidFill>
                  <a:srgbClr val="C00000"/>
                </a:solidFill>
              </a:rPr>
              <a:t>- </a:t>
            </a:r>
            <a:r>
              <a:rPr lang="ru-RU" b="1" dirty="0" smtClean="0">
                <a:solidFill>
                  <a:srgbClr val="C00000"/>
                </a:solidFill>
              </a:rPr>
              <a:t>700,0 </a:t>
            </a:r>
            <a:r>
              <a:rPr lang="ru-RU" b="1" dirty="0">
                <a:solidFill>
                  <a:srgbClr val="C00000"/>
                </a:solidFill>
              </a:rPr>
              <a:t>тыс.руб.</a:t>
            </a:r>
          </a:p>
          <a:p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76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7089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</a:rPr>
              <a:t>Муниципальная программа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«О содействии участия населения в осуществлении местного самоуправления на территории сельских населенных пунктов МО «</a:t>
            </a:r>
            <a:r>
              <a:rPr lang="ru-RU" sz="2400" dirty="0" smtClean="0">
                <a:solidFill>
                  <a:schemeClr val="tx1"/>
                </a:solidFill>
              </a:rPr>
              <a:t>Морозовское </a:t>
            </a:r>
            <a:r>
              <a:rPr lang="ru-RU" sz="2400" dirty="0">
                <a:solidFill>
                  <a:schemeClr val="tx1"/>
                </a:solidFill>
              </a:rPr>
              <a:t>городское </a:t>
            </a:r>
            <a:r>
              <a:rPr lang="ru-RU" sz="2400" dirty="0" smtClean="0">
                <a:solidFill>
                  <a:schemeClr val="tx1"/>
                </a:solidFill>
              </a:rPr>
              <a:t>поселение» - </a:t>
            </a:r>
            <a:r>
              <a:rPr lang="ru-RU" sz="2400" b="1" dirty="0" smtClean="0">
                <a:solidFill>
                  <a:schemeClr val="tx1"/>
                </a:solidFill>
              </a:rPr>
              <a:t>1 071,8 тыс.руб.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284985"/>
            <a:ext cx="8229600" cy="2808312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Работы в рамках благоустройства территории-  </a:t>
            </a:r>
            <a:r>
              <a:rPr lang="ru-RU" b="1" dirty="0" smtClean="0">
                <a:solidFill>
                  <a:srgbClr val="C00000"/>
                </a:solidFill>
              </a:rPr>
              <a:t>1 071,8 тыс.руб.</a:t>
            </a:r>
          </a:p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- Устройство уличного освещения в </a:t>
            </a:r>
            <a:r>
              <a:rPr lang="ru-RU" sz="2200" dirty="0" err="1" smtClean="0">
                <a:solidFill>
                  <a:schemeClr val="tx1"/>
                </a:solidFill>
              </a:rPr>
              <a:t>дер.Шереметьевка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80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572115"/>
              </p:ext>
            </p:extLst>
          </p:nvPr>
        </p:nvGraphicFramePr>
        <p:xfrm>
          <a:off x="0" y="0"/>
          <a:ext cx="8928992" cy="6513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92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648072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Субсидии из областного бюджета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166780"/>
              </p:ext>
            </p:extLst>
          </p:nvPr>
        </p:nvGraphicFramePr>
        <p:xfrm>
          <a:off x="251520" y="1052736"/>
          <a:ext cx="8784976" cy="5409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679"/>
                <a:gridCol w="3911807"/>
                <a:gridCol w="1665974"/>
                <a:gridCol w="2458516"/>
              </a:tblGrid>
              <a:tr h="5249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Название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Примечание</a:t>
                      </a:r>
                    </a:p>
                  </a:txBody>
                  <a:tcPr marL="9525" marR="9525" marT="9525" marB="0" anchor="ctr"/>
                </a:tc>
              </a:tr>
              <a:tr h="9750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Субсидия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сохранение целевых показателей повышения оплаты труда работников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муниципальных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учреждений культуры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5 976,4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Стимулирующие выплаты работникам ДК</a:t>
                      </a:r>
                    </a:p>
                  </a:txBody>
                  <a:tcPr marL="9525" marR="9525" marT="9525" marB="0" anchor="ctr"/>
                </a:tc>
              </a:tr>
              <a:tr h="19393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Субсидия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реализацию областного закона от 15 января 2018 года № 3-оз</a:t>
                      </a:r>
                      <a:b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 содействии участию населения в осуществлении местного самоуправления </a:t>
                      </a:r>
                      <a:b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иных формах на территориях административных центров и городских поселков муниципальных образований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 участка автомобильной дороги по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ул.Пушкина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025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Субсидия на реализацию областного закона от 28.12.2018 № 147-оз «О старостах сельских населенных пунктов Ленинградской области и содействии участию населения в осуществлении местного самоуправления в иных формах на частях территорий муниципальных образований ЛО»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Устройство уличного освещения в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дер.Шереметьевка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83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2023 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ДОХОДЫ -  212 796,5 тыс. руб.</a:t>
            </a:r>
          </a:p>
          <a:p>
            <a:r>
              <a:rPr lang="ru-RU" sz="3600" b="1" dirty="0"/>
              <a:t>РАСХОДЫ </a:t>
            </a:r>
            <a:r>
              <a:rPr lang="ru-RU" sz="3600" b="1" dirty="0" smtClean="0"/>
              <a:t>– 220 574,9 тыс</a:t>
            </a:r>
            <a:r>
              <a:rPr lang="ru-RU" sz="3600" b="1" dirty="0"/>
              <a:t>. руб.</a:t>
            </a:r>
            <a:endParaRPr lang="ru-RU" sz="3600" b="1" dirty="0" smtClean="0"/>
          </a:p>
          <a:p>
            <a:r>
              <a:rPr lang="ru-RU" sz="3600" b="1" dirty="0"/>
              <a:t>ДЕФИЦИТ </a:t>
            </a:r>
            <a:r>
              <a:rPr lang="ru-RU" sz="3600" b="1" dirty="0" smtClean="0"/>
              <a:t>– 7 778,4 </a:t>
            </a:r>
            <a:r>
              <a:rPr lang="ru-RU" sz="36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04802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648072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Субсидии из областного бюджета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707542"/>
              </p:ext>
            </p:extLst>
          </p:nvPr>
        </p:nvGraphicFramePr>
        <p:xfrm>
          <a:off x="251520" y="1052736"/>
          <a:ext cx="8784976" cy="3462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679"/>
                <a:gridCol w="3911807"/>
                <a:gridCol w="1665974"/>
                <a:gridCol w="2458516"/>
              </a:tblGrid>
              <a:tr h="5249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Название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Примечание</a:t>
                      </a:r>
                    </a:p>
                  </a:txBody>
                  <a:tcPr marL="9525" marR="9525" marT="9525" marB="0" anchor="ctr"/>
                </a:tc>
              </a:tr>
              <a:tr h="987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Субсидия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поддержку развития общественной инфраструктуры муниципального значения в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Включены в муниципальную программу по культуре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9750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Субсидия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капитальный ремонт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объектов физической культуры и спорта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4 582,3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Кап.ремонт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спортивной площадки на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ул.Ладожская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9750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 на капитальный ремонт и ремонт автомобильных дорог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3 723,0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Включены в муниципальную программу по дорожной деятельности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03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907631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СПАСИБО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ЗА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ВНИМАНИЕ!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69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Плановый период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2024 год</a:t>
            </a:r>
          </a:p>
          <a:p>
            <a:r>
              <a:rPr lang="ru-RU" sz="2800" dirty="0"/>
              <a:t>ДОХОДЫ </a:t>
            </a:r>
            <a:r>
              <a:rPr lang="ru-RU" sz="2800" dirty="0" smtClean="0"/>
              <a:t>  – 194 953,1 тыс</a:t>
            </a:r>
            <a:r>
              <a:rPr lang="ru-RU" sz="2800" dirty="0"/>
              <a:t>. руб.</a:t>
            </a:r>
            <a:endParaRPr lang="ru-RU" sz="2800" dirty="0" smtClean="0"/>
          </a:p>
          <a:p>
            <a:r>
              <a:rPr lang="ru-RU" sz="2800" dirty="0"/>
              <a:t>РАСХОДЫ </a:t>
            </a:r>
            <a:r>
              <a:rPr lang="ru-RU" sz="2800" dirty="0" smtClean="0"/>
              <a:t>– 202 806,2 тыс</a:t>
            </a:r>
            <a:r>
              <a:rPr lang="ru-RU" sz="2800" dirty="0"/>
              <a:t>. руб.</a:t>
            </a:r>
            <a:endParaRPr lang="ru-RU" sz="2800" dirty="0" smtClean="0"/>
          </a:p>
          <a:p>
            <a:r>
              <a:rPr lang="ru-RU" sz="2800" dirty="0"/>
              <a:t>ДЕФИЦИТ </a:t>
            </a:r>
            <a:r>
              <a:rPr lang="ru-RU" sz="2800" dirty="0" smtClean="0"/>
              <a:t>  – 7 853,1 тыс</a:t>
            </a:r>
            <a:r>
              <a:rPr lang="ru-RU" sz="2800" dirty="0"/>
              <a:t>. руб</a:t>
            </a:r>
            <a:r>
              <a:rPr lang="ru-RU" sz="2800" dirty="0" smtClean="0"/>
              <a:t>.</a:t>
            </a:r>
            <a:endParaRPr lang="ru-RU" sz="2800" dirty="0"/>
          </a:p>
          <a:p>
            <a:pPr marL="0" indent="0" algn="ctr">
              <a:buNone/>
            </a:pPr>
            <a:r>
              <a:rPr lang="ru-RU" sz="4000" b="1" dirty="0" smtClean="0"/>
              <a:t>2025 </a:t>
            </a:r>
            <a:r>
              <a:rPr lang="ru-RU" sz="4000" b="1" dirty="0"/>
              <a:t>год</a:t>
            </a:r>
          </a:p>
          <a:p>
            <a:pPr lvl="0"/>
            <a:r>
              <a:rPr lang="ru-RU" sz="2800" dirty="0"/>
              <a:t>ДОХОД</a:t>
            </a:r>
            <a:r>
              <a:rPr lang="ru-RU" sz="2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Ы </a:t>
            </a:r>
            <a:r>
              <a:rPr lang="ru-RU" sz="28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 – 167 430,9 </a:t>
            </a:r>
            <a:r>
              <a:rPr lang="ru-RU" sz="2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тыс. руб.</a:t>
            </a:r>
          </a:p>
          <a:p>
            <a:pPr lvl="0"/>
            <a:r>
              <a:rPr lang="ru-RU" sz="2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РАСХОДЫ </a:t>
            </a:r>
            <a:r>
              <a:rPr lang="ru-RU" sz="28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– 177 594,2 тыс</a:t>
            </a:r>
            <a:r>
              <a:rPr lang="ru-RU" sz="2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. руб.</a:t>
            </a:r>
          </a:p>
          <a:p>
            <a:pPr lvl="0"/>
            <a:r>
              <a:rPr lang="ru-RU" sz="2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ДЕФИЦИТ </a:t>
            </a:r>
            <a:r>
              <a:rPr lang="ru-RU" sz="28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 – 10 163,3 </a:t>
            </a:r>
            <a:r>
              <a:rPr lang="ru-RU" sz="2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тыс. руб.</a:t>
            </a:r>
          </a:p>
          <a:p>
            <a:pPr lvl="0"/>
            <a:endParaRPr lang="ru-RU" sz="28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81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970091770"/>
              </p:ext>
            </p:extLst>
          </p:nvPr>
        </p:nvGraphicFramePr>
        <p:xfrm>
          <a:off x="251520" y="332656"/>
          <a:ext cx="825624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868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931865464"/>
              </p:ext>
            </p:extLst>
          </p:nvPr>
        </p:nvGraphicFramePr>
        <p:xfrm>
          <a:off x="251520" y="188640"/>
          <a:ext cx="8784976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41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184094848"/>
              </p:ext>
            </p:extLst>
          </p:nvPr>
        </p:nvGraphicFramePr>
        <p:xfrm>
          <a:off x="179512" y="21673"/>
          <a:ext cx="8784976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136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510979807"/>
              </p:ext>
            </p:extLst>
          </p:nvPr>
        </p:nvGraphicFramePr>
        <p:xfrm>
          <a:off x="431032" y="116632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25400376"/>
              </p:ext>
            </p:extLst>
          </p:nvPr>
        </p:nvGraphicFramePr>
        <p:xfrm>
          <a:off x="611560" y="908720"/>
          <a:ext cx="79208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482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3600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Бюджетные ассигнования </a:t>
            </a:r>
            <a:r>
              <a:rPr lang="ru-RU" sz="2800" dirty="0">
                <a:solidFill>
                  <a:schemeClr val="tx1"/>
                </a:solidFill>
              </a:rPr>
              <a:t>по разделам </a:t>
            </a:r>
            <a:r>
              <a:rPr lang="ru-RU" sz="2800" dirty="0" smtClean="0">
                <a:solidFill>
                  <a:schemeClr val="tx1"/>
                </a:solidFill>
              </a:rPr>
              <a:t>на 2023 г.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353051"/>
              </p:ext>
            </p:extLst>
          </p:nvPr>
        </p:nvGraphicFramePr>
        <p:xfrm>
          <a:off x="755576" y="764705"/>
          <a:ext cx="7704856" cy="555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0"/>
                <a:gridCol w="2304256"/>
              </a:tblGrid>
              <a:tr h="5040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Сумма</a:t>
                      </a:r>
                      <a:b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руб.)</a:t>
                      </a:r>
                    </a:p>
                  </a:txBody>
                  <a:tcPr marL="9525" marR="9525" marT="9525" marB="0" anchor="ctr"/>
                </a:tc>
              </a:tr>
              <a:tr h="449946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220 574,9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79 114,1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599,1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8 992,1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i="0" u="none" strike="noStrike" baseline="0" dirty="0" smtClean="0">
                          <a:effectLst/>
                          <a:latin typeface="Times New Roman"/>
                        </a:rPr>
                        <a:t>40 228,0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40 316,1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790,0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КУЛЬТУРА,  КИНЕМАТОГРАФИЯ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44</a:t>
                      </a:r>
                      <a:r>
                        <a:rPr lang="ru-RU" sz="1800" b="1" i="0" u="none" strike="noStrike" baseline="0" dirty="0" smtClean="0">
                          <a:effectLst/>
                          <a:latin typeface="Times New Roman"/>
                        </a:rPr>
                        <a:t> 189,2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246,3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600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ФИЗИЧЕСКАЯ КУЛЬТУРА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530,0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65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МАССОВОЙ ИНФОРМАЦИИ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4 570,0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58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550689"/>
              </p:ext>
            </p:extLst>
          </p:nvPr>
        </p:nvGraphicFramePr>
        <p:xfrm>
          <a:off x="467544" y="260648"/>
          <a:ext cx="822960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970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1392</TotalTime>
  <Words>871</Words>
  <Application>Microsoft Office PowerPoint</Application>
  <PresentationFormat>Экран (4:3)</PresentationFormat>
  <Paragraphs>166</Paragraphs>
  <Slides>21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Исполнительная</vt:lpstr>
      <vt:lpstr>ПРОЕКТ  БЮДЖЕТА  на 2023 год  и плановый период 2024 и 2025 годы </vt:lpstr>
      <vt:lpstr>2023 г</vt:lpstr>
      <vt:lpstr>Плановый период</vt:lpstr>
      <vt:lpstr>Презентация PowerPoint</vt:lpstr>
      <vt:lpstr>Презентация PowerPoint</vt:lpstr>
      <vt:lpstr>Презентация PowerPoint</vt:lpstr>
      <vt:lpstr>Презентация PowerPoint</vt:lpstr>
      <vt:lpstr>Бюджетные ассигнования по разделам на 2023 г.</vt:lpstr>
      <vt:lpstr>Презентация PowerPoint</vt:lpstr>
      <vt:lpstr>Муниципальная программа  «Обеспечение  функционирования и развития  жилищно-коммунального хозяйства в муниципальном образовании "Морозовское городское поселение»  - 11 820,0 тыс.руб.</vt:lpstr>
      <vt:lpstr>Муниципальная программа  «Организация культурно - массовых мероприятий, молодежная политика, развитие физической культуры и спорта   в муниципальном образовании «Морозовское городское поселение» - 23 921,6 тыс.руб </vt:lpstr>
      <vt:lpstr>Муниципальная программа  «Дорожная деятельность на территории муниципального образования «Морозовское городское поселение» - 21 491,2 тыс.руб.</vt:lpstr>
      <vt:lpstr>Муниципальная программа  «Безопасность муниципального образования «Морозовское городское поселение»  – 8 985,0 тыс.руб. </vt:lpstr>
      <vt:lpstr>Муниципальная программа  «Благоустройство и санитарное содержание территории муниципального образования «Морозовское городское поселение»  – 26 847,8 тыс. руб.</vt:lpstr>
      <vt:lpstr>Муниципальная программа  «О содействии участию населения в осуществлении местного самоуправления в иных формах на территории административного центра муниципального образования «Морозовское городское поселение» - 3 436,8 тыс.руб.</vt:lpstr>
      <vt:lpstr>Муниципальная программа  «Развитие градостроительной и землеустроительной деятельности на территории муниципального образования «Морозовское городское поселение»  -          16 000,0 тыс.руб.</vt:lpstr>
      <vt:lpstr>Муниципальная программа  «О содействии участия населения в осуществлении местного самоуправления на территории сельских населенных пунктов МО «Морозовское городское поселение» - 1 071,8 тыс.руб.</vt:lpstr>
      <vt:lpstr>Презентация PowerPoint</vt:lpstr>
      <vt:lpstr>Субсидии из областного бюджета </vt:lpstr>
      <vt:lpstr>Субсидии из областного бюджета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на 2020 год</dc:title>
  <dc:creator>НачФин</dc:creator>
  <cp:lastModifiedBy>Пользователь Windows</cp:lastModifiedBy>
  <cp:revision>108</cp:revision>
  <cp:lastPrinted>2022-12-13T10:39:45Z</cp:lastPrinted>
  <dcterms:created xsi:type="dcterms:W3CDTF">2019-12-14T23:10:06Z</dcterms:created>
  <dcterms:modified xsi:type="dcterms:W3CDTF">2022-12-13T10:52:03Z</dcterms:modified>
</cp:coreProperties>
</file>