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0"/>
  </p:notesMasterIdLst>
  <p:sldIdLst>
    <p:sldId id="264" r:id="rId2"/>
    <p:sldId id="274" r:id="rId3"/>
    <p:sldId id="275" r:id="rId4"/>
    <p:sldId id="312" r:id="rId5"/>
    <p:sldId id="314" r:id="rId6"/>
    <p:sldId id="320" r:id="rId7"/>
    <p:sldId id="296" r:id="rId8"/>
    <p:sldId id="288"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on-Editable Clean" id="{A07FDF6D-0ED5-7B4E-9756-A4D26742C1E9}">
          <p14:sldIdLst>
            <p14:sldId id="264"/>
            <p14:sldId id="274"/>
            <p14:sldId id="275"/>
            <p14:sldId id="312"/>
            <p14:sldId id="314"/>
            <p14:sldId id="320"/>
            <p14:sldId id="296"/>
            <p14:sldId id="28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00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451"/>
    <p:restoredTop sz="70204"/>
  </p:normalViewPr>
  <p:slideViewPr>
    <p:cSldViewPr snapToGrid="0" snapToObjects="1">
      <p:cViewPr varScale="1">
        <p:scale>
          <a:sx n="88" d="100"/>
          <a:sy n="88" d="100"/>
        </p:scale>
        <p:origin x="145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020B1D-1E53-B741-AD77-4FFA2D68A50E}" type="datetimeFigureOut">
              <a:rPr lang="en-US" smtClean="0"/>
              <a:t>10/19/23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DFA7AF-B688-1548-9D57-E31FF8BA8E70}" type="slidenum">
              <a:rPr lang="en-US" smtClean="0"/>
              <a:t>‹#›</a:t>
            </a:fld>
            <a:endParaRPr lang="en-US"/>
          </a:p>
        </p:txBody>
      </p:sp>
    </p:spTree>
    <p:extLst>
      <p:ext uri="{BB962C8B-B14F-4D97-AF65-F5344CB8AC3E}">
        <p14:creationId xmlns:p14="http://schemas.microsoft.com/office/powerpoint/2010/main" val="4081121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ADFA7AF-B688-1548-9D57-E31FF8BA8E70}" type="slidenum">
              <a:rPr lang="en-US" smtClean="0"/>
              <a:t>1</a:t>
            </a:fld>
            <a:endParaRPr lang="en-US"/>
          </a:p>
        </p:txBody>
      </p:sp>
    </p:spTree>
    <p:extLst>
      <p:ext uri="{BB962C8B-B14F-4D97-AF65-F5344CB8AC3E}">
        <p14:creationId xmlns:p14="http://schemas.microsoft.com/office/powerpoint/2010/main" val="2150955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DFA7AF-B688-1548-9D57-E31FF8BA8E70}" type="slidenum">
              <a:rPr lang="en-US" smtClean="0"/>
              <a:t>3</a:t>
            </a:fld>
            <a:endParaRPr lang="en-US"/>
          </a:p>
        </p:txBody>
      </p:sp>
    </p:spTree>
    <p:extLst>
      <p:ext uri="{BB962C8B-B14F-4D97-AF65-F5344CB8AC3E}">
        <p14:creationId xmlns:p14="http://schemas.microsoft.com/office/powerpoint/2010/main" val="1922743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DFA7AF-B688-1548-9D57-E31FF8BA8E70}" type="slidenum">
              <a:rPr lang="en-US" smtClean="0"/>
              <a:t>4</a:t>
            </a:fld>
            <a:endParaRPr lang="en-US"/>
          </a:p>
        </p:txBody>
      </p:sp>
    </p:spTree>
    <p:extLst>
      <p:ext uri="{BB962C8B-B14F-4D97-AF65-F5344CB8AC3E}">
        <p14:creationId xmlns:p14="http://schemas.microsoft.com/office/powerpoint/2010/main" val="671694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DFA7AF-B688-1548-9D57-E31FF8BA8E70}" type="slidenum">
              <a:rPr lang="en-US" smtClean="0"/>
              <a:t>5</a:t>
            </a:fld>
            <a:endParaRPr lang="en-US"/>
          </a:p>
        </p:txBody>
      </p:sp>
    </p:spTree>
    <p:extLst>
      <p:ext uri="{BB962C8B-B14F-4D97-AF65-F5344CB8AC3E}">
        <p14:creationId xmlns:p14="http://schemas.microsoft.com/office/powerpoint/2010/main" val="3269002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Support responsive relationships for children and adults. </a:t>
            </a:r>
          </a:p>
          <a:p>
            <a:pPr marL="228600" indent="-228600">
              <a:buAutoNum type="arabicPeriod"/>
            </a:pPr>
            <a:r>
              <a:rPr lang="en-US" dirty="0"/>
              <a:t>Strengthen core skills for planning, adapting, and achieving goals. </a:t>
            </a:r>
          </a:p>
          <a:p>
            <a:pPr marL="228600" indent="-228600">
              <a:buAutoNum type="arabicPeriod"/>
            </a:pPr>
            <a:r>
              <a:rPr lang="en-US" dirty="0"/>
              <a:t>Reduce sources of stress in the lives of children and families.</a:t>
            </a:r>
          </a:p>
        </p:txBody>
      </p:sp>
      <p:sp>
        <p:nvSpPr>
          <p:cNvPr id="4" name="Slide Number Placeholder 3"/>
          <p:cNvSpPr>
            <a:spLocks noGrp="1"/>
          </p:cNvSpPr>
          <p:nvPr>
            <p:ph type="sldNum" sz="quarter" idx="5"/>
          </p:nvPr>
        </p:nvSpPr>
        <p:spPr/>
        <p:txBody>
          <a:bodyPr/>
          <a:lstStyle/>
          <a:p>
            <a:fld id="{3ADFA7AF-B688-1548-9D57-E31FF8BA8E70}" type="slidenum">
              <a:rPr lang="en-US" smtClean="0"/>
              <a:t>6</a:t>
            </a:fld>
            <a:endParaRPr lang="en-US"/>
          </a:p>
        </p:txBody>
      </p:sp>
    </p:spTree>
    <p:extLst>
      <p:ext uri="{BB962C8B-B14F-4D97-AF65-F5344CB8AC3E}">
        <p14:creationId xmlns:p14="http://schemas.microsoft.com/office/powerpoint/2010/main" val="1728476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7B5C10D-AFA8-FD46-B044-8A3061871B20}" type="datetimeFigureOut">
              <a:rPr lang="en-US" smtClean="0"/>
              <a:t>10/19/23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0DF0A-12CD-8643-B3AA-6999F6F6D560}" type="slidenum">
              <a:rPr lang="en-US" smtClean="0"/>
              <a:t>‹#›</a:t>
            </a:fld>
            <a:endParaRPr lang="en-US"/>
          </a:p>
        </p:txBody>
      </p:sp>
    </p:spTree>
    <p:extLst>
      <p:ext uri="{BB962C8B-B14F-4D97-AF65-F5344CB8AC3E}">
        <p14:creationId xmlns:p14="http://schemas.microsoft.com/office/powerpoint/2010/main" val="23619857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B5C10D-AFA8-FD46-B044-8A3061871B20}" type="datetimeFigureOut">
              <a:rPr lang="en-US" smtClean="0"/>
              <a:t>10/19/23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0DF0A-12CD-8643-B3AA-6999F6F6D560}" type="slidenum">
              <a:rPr lang="en-US" smtClean="0"/>
              <a:t>‹#›</a:t>
            </a:fld>
            <a:endParaRPr lang="en-US"/>
          </a:p>
        </p:txBody>
      </p:sp>
    </p:spTree>
    <p:extLst>
      <p:ext uri="{BB962C8B-B14F-4D97-AF65-F5344CB8AC3E}">
        <p14:creationId xmlns:p14="http://schemas.microsoft.com/office/powerpoint/2010/main" val="4105711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B5C10D-AFA8-FD46-B044-8A3061871B20}" type="datetimeFigureOut">
              <a:rPr lang="en-US" smtClean="0"/>
              <a:t>10/19/23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0DF0A-12CD-8643-B3AA-6999F6F6D560}" type="slidenum">
              <a:rPr lang="en-US" smtClean="0"/>
              <a:t>‹#›</a:t>
            </a:fld>
            <a:endParaRPr lang="en-US"/>
          </a:p>
        </p:txBody>
      </p:sp>
    </p:spTree>
    <p:extLst>
      <p:ext uri="{BB962C8B-B14F-4D97-AF65-F5344CB8AC3E}">
        <p14:creationId xmlns:p14="http://schemas.microsoft.com/office/powerpoint/2010/main" val="2667516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B5C10D-AFA8-FD46-B044-8A3061871B20}" type="datetimeFigureOut">
              <a:rPr lang="en-US" smtClean="0"/>
              <a:t>10/19/23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0DF0A-12CD-8643-B3AA-6999F6F6D560}" type="slidenum">
              <a:rPr lang="en-US" smtClean="0"/>
              <a:t>‹#›</a:t>
            </a:fld>
            <a:endParaRPr lang="en-US"/>
          </a:p>
        </p:txBody>
      </p:sp>
    </p:spTree>
    <p:extLst>
      <p:ext uri="{BB962C8B-B14F-4D97-AF65-F5344CB8AC3E}">
        <p14:creationId xmlns:p14="http://schemas.microsoft.com/office/powerpoint/2010/main" val="2280625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7B5C10D-AFA8-FD46-B044-8A3061871B20}" type="datetimeFigureOut">
              <a:rPr lang="en-US" smtClean="0"/>
              <a:t>10/19/23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40DF0A-12CD-8643-B3AA-6999F6F6D560}" type="slidenum">
              <a:rPr lang="en-US" smtClean="0"/>
              <a:t>‹#›</a:t>
            </a:fld>
            <a:endParaRPr lang="en-US"/>
          </a:p>
        </p:txBody>
      </p:sp>
    </p:spTree>
    <p:extLst>
      <p:ext uri="{BB962C8B-B14F-4D97-AF65-F5344CB8AC3E}">
        <p14:creationId xmlns:p14="http://schemas.microsoft.com/office/powerpoint/2010/main" val="3855266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B5C10D-AFA8-FD46-B044-8A3061871B20}" type="datetimeFigureOut">
              <a:rPr lang="en-US" smtClean="0"/>
              <a:t>10/19/23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40DF0A-12CD-8643-B3AA-6999F6F6D560}" type="slidenum">
              <a:rPr lang="en-US" smtClean="0"/>
              <a:t>‹#›</a:t>
            </a:fld>
            <a:endParaRPr lang="en-US"/>
          </a:p>
        </p:txBody>
      </p:sp>
    </p:spTree>
    <p:extLst>
      <p:ext uri="{BB962C8B-B14F-4D97-AF65-F5344CB8AC3E}">
        <p14:creationId xmlns:p14="http://schemas.microsoft.com/office/powerpoint/2010/main" val="346825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B5C10D-AFA8-FD46-B044-8A3061871B20}" type="datetimeFigureOut">
              <a:rPr lang="en-US" smtClean="0"/>
              <a:t>10/19/23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40DF0A-12CD-8643-B3AA-6999F6F6D560}" type="slidenum">
              <a:rPr lang="en-US" smtClean="0"/>
              <a:t>‹#›</a:t>
            </a:fld>
            <a:endParaRPr lang="en-US"/>
          </a:p>
        </p:txBody>
      </p:sp>
    </p:spTree>
    <p:extLst>
      <p:ext uri="{BB962C8B-B14F-4D97-AF65-F5344CB8AC3E}">
        <p14:creationId xmlns:p14="http://schemas.microsoft.com/office/powerpoint/2010/main" val="36809034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B5C10D-AFA8-FD46-B044-8A3061871B20}" type="datetimeFigureOut">
              <a:rPr lang="en-US" smtClean="0"/>
              <a:t>10/19/23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40DF0A-12CD-8643-B3AA-6999F6F6D560}" type="slidenum">
              <a:rPr lang="en-US" smtClean="0"/>
              <a:t>‹#›</a:t>
            </a:fld>
            <a:endParaRPr lang="en-US"/>
          </a:p>
        </p:txBody>
      </p:sp>
    </p:spTree>
    <p:extLst>
      <p:ext uri="{BB962C8B-B14F-4D97-AF65-F5344CB8AC3E}">
        <p14:creationId xmlns:p14="http://schemas.microsoft.com/office/powerpoint/2010/main" val="2889444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B5C10D-AFA8-FD46-B044-8A3061871B20}" type="datetimeFigureOut">
              <a:rPr lang="en-US" smtClean="0"/>
              <a:t>10/19/23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40DF0A-12CD-8643-B3AA-6999F6F6D560}" type="slidenum">
              <a:rPr lang="en-US" smtClean="0"/>
              <a:t>‹#›</a:t>
            </a:fld>
            <a:endParaRPr lang="en-US"/>
          </a:p>
        </p:txBody>
      </p:sp>
    </p:spTree>
    <p:extLst>
      <p:ext uri="{BB962C8B-B14F-4D97-AF65-F5344CB8AC3E}">
        <p14:creationId xmlns:p14="http://schemas.microsoft.com/office/powerpoint/2010/main" val="2317811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7B5C10D-AFA8-FD46-B044-8A3061871B20}" type="datetimeFigureOut">
              <a:rPr lang="en-US" smtClean="0"/>
              <a:t>10/19/23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40DF0A-12CD-8643-B3AA-6999F6F6D560}" type="slidenum">
              <a:rPr lang="en-US" smtClean="0"/>
              <a:t>‹#›</a:t>
            </a:fld>
            <a:endParaRPr lang="en-US"/>
          </a:p>
        </p:txBody>
      </p:sp>
    </p:spTree>
    <p:extLst>
      <p:ext uri="{BB962C8B-B14F-4D97-AF65-F5344CB8AC3E}">
        <p14:creationId xmlns:p14="http://schemas.microsoft.com/office/powerpoint/2010/main" val="1230673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7B5C10D-AFA8-FD46-B044-8A3061871B20}" type="datetimeFigureOut">
              <a:rPr lang="en-US" smtClean="0"/>
              <a:t>10/19/23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40DF0A-12CD-8643-B3AA-6999F6F6D560}" type="slidenum">
              <a:rPr lang="en-US" smtClean="0"/>
              <a:t>‹#›</a:t>
            </a:fld>
            <a:endParaRPr lang="en-US"/>
          </a:p>
        </p:txBody>
      </p:sp>
    </p:spTree>
    <p:extLst>
      <p:ext uri="{BB962C8B-B14F-4D97-AF65-F5344CB8AC3E}">
        <p14:creationId xmlns:p14="http://schemas.microsoft.com/office/powerpoint/2010/main" val="4137097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B5C10D-AFA8-FD46-B044-8A3061871B20}" type="datetimeFigureOut">
              <a:rPr lang="en-US" smtClean="0"/>
              <a:t>10/19/23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40DF0A-12CD-8643-B3AA-6999F6F6D560}" type="slidenum">
              <a:rPr lang="en-US" smtClean="0"/>
              <a:t>‹#›</a:t>
            </a:fld>
            <a:endParaRPr lang="en-US"/>
          </a:p>
        </p:txBody>
      </p:sp>
    </p:spTree>
    <p:extLst>
      <p:ext uri="{BB962C8B-B14F-4D97-AF65-F5344CB8AC3E}">
        <p14:creationId xmlns:p14="http://schemas.microsoft.com/office/powerpoint/2010/main" val="33135400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US" b="0" i="0" u="none" strike="noStrike" dirty="0">
                <a:solidFill>
                  <a:srgbClr val="212121"/>
                </a:solidFill>
                <a:effectLst/>
                <a:latin typeface="Calibri" panose="020F0502020204030204" pitchFamily="34" charset="0"/>
              </a:rPr>
              <a:t>Trauma-Informed Strategies Responding to Adverse Experiences</a:t>
            </a:r>
            <a:endParaRPr lang="en-US" dirty="0"/>
          </a:p>
        </p:txBody>
      </p:sp>
      <p:sp>
        <p:nvSpPr>
          <p:cNvPr id="5" name="Subtitle 4"/>
          <p:cNvSpPr>
            <a:spLocks noGrp="1"/>
          </p:cNvSpPr>
          <p:nvPr>
            <p:ph type="subTitle" idx="1"/>
          </p:nvPr>
        </p:nvSpPr>
        <p:spPr/>
        <p:txBody>
          <a:bodyPr>
            <a:normAutofit fontScale="77500" lnSpcReduction="20000"/>
          </a:bodyPr>
          <a:lstStyle/>
          <a:p>
            <a:r>
              <a:rPr lang="en-US" dirty="0"/>
              <a:t>Elyse Dobney (she/her)</a:t>
            </a:r>
          </a:p>
          <a:p>
            <a:r>
              <a:rPr lang="en-US" i="1" dirty="0"/>
              <a:t>Social Justice and City Mission Director</a:t>
            </a:r>
          </a:p>
          <a:p>
            <a:endParaRPr lang="en-US" i="1" dirty="0"/>
          </a:p>
          <a:p>
            <a:r>
              <a:rPr lang="en-US" dirty="0"/>
              <a:t>Peggy McGee (she/her)</a:t>
            </a:r>
          </a:p>
          <a:p>
            <a:r>
              <a:rPr lang="en-US" i="1" dirty="0"/>
              <a:t>Territorial Youth Leadership and Resource Development</a:t>
            </a:r>
          </a:p>
        </p:txBody>
      </p:sp>
    </p:spTree>
    <p:extLst>
      <p:ext uri="{BB962C8B-B14F-4D97-AF65-F5344CB8AC3E}">
        <p14:creationId xmlns:p14="http://schemas.microsoft.com/office/powerpoint/2010/main" val="42385827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Trauma-Informed Care</a:t>
            </a:r>
          </a:p>
        </p:txBody>
      </p:sp>
      <p:sp>
        <p:nvSpPr>
          <p:cNvPr id="3" name="Content Placeholder 2"/>
          <p:cNvSpPr>
            <a:spLocks noGrp="1"/>
          </p:cNvSpPr>
          <p:nvPr>
            <p:ph idx="1"/>
          </p:nvPr>
        </p:nvSpPr>
        <p:spPr/>
        <p:txBody>
          <a:bodyPr>
            <a:normAutofit lnSpcReduction="10000"/>
          </a:bodyPr>
          <a:lstStyle/>
          <a:p>
            <a:pPr marL="0" indent="0">
              <a:buNone/>
            </a:pPr>
            <a:r>
              <a:rPr lang="en-US" dirty="0"/>
              <a:t>A program, organization, or system that is trauma-informed:</a:t>
            </a:r>
          </a:p>
          <a:p>
            <a:r>
              <a:rPr lang="en-US" i="1" dirty="0"/>
              <a:t>Realizes </a:t>
            </a:r>
            <a:r>
              <a:rPr lang="en-US" dirty="0"/>
              <a:t>the widespread impact of trauma and understands its potential paths for recovery; </a:t>
            </a:r>
          </a:p>
          <a:p>
            <a:r>
              <a:rPr lang="en-US" i="1" dirty="0"/>
              <a:t>Recognizes </a:t>
            </a:r>
            <a:r>
              <a:rPr lang="en-US" dirty="0"/>
              <a:t>the signs and symptoms of trauma in clients, families, staff, and others involved with the system;</a:t>
            </a:r>
          </a:p>
          <a:p>
            <a:r>
              <a:rPr lang="en-US" i="1" dirty="0"/>
              <a:t>Responds </a:t>
            </a:r>
            <a:r>
              <a:rPr lang="en-US" dirty="0"/>
              <a:t>by fully integrating knowledge about trauma into policies, procedures, and practices; and</a:t>
            </a:r>
          </a:p>
          <a:p>
            <a:r>
              <a:rPr lang="en-US" dirty="0"/>
              <a:t>Seeks to actively resist </a:t>
            </a:r>
            <a:r>
              <a:rPr lang="en-US" i="1" dirty="0"/>
              <a:t>re-traumatization.</a:t>
            </a:r>
          </a:p>
          <a:p>
            <a:endParaRPr lang="en-US" i="1" dirty="0"/>
          </a:p>
          <a:p>
            <a:pPr marL="457200" lvl="1" indent="0">
              <a:buNone/>
            </a:pPr>
            <a:r>
              <a:rPr lang="en-US" dirty="0"/>
              <a:t>www.samhsa.gov/mctic/trauma-interventions</a:t>
            </a:r>
            <a:endParaRPr lang="en-US" sz="2000" dirty="0"/>
          </a:p>
        </p:txBody>
      </p:sp>
    </p:spTree>
    <p:extLst>
      <p:ext uri="{BB962C8B-B14F-4D97-AF65-F5344CB8AC3E}">
        <p14:creationId xmlns:p14="http://schemas.microsoft.com/office/powerpoint/2010/main" val="1726475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itle 1"/>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t>Trauma-Informed Lens</a:t>
            </a:r>
            <a:endParaRPr lang="en-US" dirty="0"/>
          </a:p>
        </p:txBody>
      </p:sp>
      <p:sp>
        <p:nvSpPr>
          <p:cNvPr id="9" name="Content Placeholder 2"/>
          <p:cNvSpPr txBox="1">
            <a:spLocks/>
          </p:cNvSpPr>
          <p:nvPr/>
        </p:nvSpPr>
        <p:spPr>
          <a:xfrm>
            <a:off x="1975757" y="1825625"/>
            <a:ext cx="906235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a:t>Clients’ current behaviors represent their best efforts to cope with what has happened to them and to survive. Don’t take it personally. Honor their survival skills and encourage them to learn more adaptive functioning once they are safely removed from exploitation.</a:t>
            </a:r>
            <a:endParaRPr lang="en-US" sz="3200" dirty="0"/>
          </a:p>
        </p:txBody>
      </p:sp>
    </p:spTree>
    <p:extLst>
      <p:ext uri="{BB962C8B-B14F-4D97-AF65-F5344CB8AC3E}">
        <p14:creationId xmlns:p14="http://schemas.microsoft.com/office/powerpoint/2010/main" val="1171517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B86B7EE-11DB-7F48-9D91-5ABC8376A18D}"/>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a:t>Types of Coping Skills</a:t>
            </a:r>
            <a:endParaRPr lang="en-US" dirty="0"/>
          </a:p>
        </p:txBody>
      </p:sp>
      <p:sp>
        <p:nvSpPr>
          <p:cNvPr id="9" name="Content Placeholder 2">
            <a:extLst>
              <a:ext uri="{FF2B5EF4-FFF2-40B4-BE49-F238E27FC236}">
                <a16:creationId xmlns:a16="http://schemas.microsoft.com/office/drawing/2014/main" id="{38458CBD-E3C8-D00E-FF26-BAFC41EAFFDB}"/>
              </a:ext>
            </a:extLst>
          </p:cNvPr>
          <p:cNvSpPr txBox="1">
            <a:spLocks/>
          </p:cNvSpPr>
          <p:nvPr/>
        </p:nvSpPr>
        <p:spPr>
          <a:xfrm>
            <a:off x="1630135" y="1499052"/>
            <a:ext cx="8931729" cy="47547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31800">
              <a:spcBef>
                <a:spcPct val="0"/>
              </a:spcBef>
            </a:pPr>
            <a:r>
              <a:rPr lang="en-US" altLang="en-US" sz="3600"/>
              <a:t>For trauma, the goals of coping skills are to help manage the symptoms to the point of minimal disruption in daily functioning</a:t>
            </a:r>
          </a:p>
          <a:p>
            <a:pPr marL="457200" indent="-431800">
              <a:spcBef>
                <a:spcPct val="0"/>
              </a:spcBef>
            </a:pPr>
            <a:r>
              <a:rPr lang="en-US" altLang="en-US" sz="3600"/>
              <a:t>Three types of PTSD coping skills:</a:t>
            </a:r>
          </a:p>
          <a:p>
            <a:pPr marL="914400" lvl="1" indent="-406400">
              <a:spcBef>
                <a:spcPct val="0"/>
              </a:spcBef>
            </a:pPr>
            <a:r>
              <a:rPr lang="en-US" altLang="en-US" sz="3200"/>
              <a:t>Comfort Techniques</a:t>
            </a:r>
          </a:p>
          <a:p>
            <a:pPr marL="914400" lvl="1" indent="-406400">
              <a:spcBef>
                <a:spcPct val="0"/>
              </a:spcBef>
            </a:pPr>
            <a:r>
              <a:rPr lang="en-US" altLang="en-US" sz="3200"/>
              <a:t>Distracting Techniques</a:t>
            </a:r>
          </a:p>
          <a:p>
            <a:pPr marL="914400" lvl="1" indent="-406400">
              <a:spcBef>
                <a:spcPct val="0"/>
              </a:spcBef>
            </a:pPr>
            <a:r>
              <a:rPr lang="en-US" altLang="en-US" sz="3200"/>
              <a:t>Grounding Techniques</a:t>
            </a:r>
          </a:p>
          <a:p>
            <a:pPr marL="457200" lvl="1" indent="0">
              <a:buFont typeface="Arial" panose="020B0604020202020204" pitchFamily="34" charset="0"/>
              <a:buNone/>
            </a:pPr>
            <a:endParaRPr lang="en-US" sz="3200" dirty="0"/>
          </a:p>
        </p:txBody>
      </p:sp>
    </p:spTree>
    <p:extLst>
      <p:ext uri="{BB962C8B-B14F-4D97-AF65-F5344CB8AC3E}">
        <p14:creationId xmlns:p14="http://schemas.microsoft.com/office/powerpoint/2010/main" val="39676694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AAB12D1-A5EA-2683-DB20-ED7FF8DC96F9}"/>
              </a:ext>
            </a:extLst>
          </p:cNvPr>
          <p:cNvSpPr>
            <a:spLocks noGrp="1"/>
          </p:cNvSpPr>
          <p:nvPr>
            <p:ph type="title"/>
          </p:nvPr>
        </p:nvSpPr>
        <p:spPr>
          <a:xfrm>
            <a:off x="838200" y="365125"/>
            <a:ext cx="10515600" cy="1325563"/>
          </a:xfrm>
        </p:spPr>
        <p:txBody>
          <a:bodyPr/>
          <a:lstStyle/>
          <a:p>
            <a:pPr algn="ctr"/>
            <a:r>
              <a:rPr lang="en-US" dirty="0"/>
              <a:t>Practice Tips</a:t>
            </a:r>
          </a:p>
        </p:txBody>
      </p:sp>
      <p:sp>
        <p:nvSpPr>
          <p:cNvPr id="11" name="Content Placeholder 2">
            <a:extLst>
              <a:ext uri="{FF2B5EF4-FFF2-40B4-BE49-F238E27FC236}">
                <a16:creationId xmlns:a16="http://schemas.microsoft.com/office/drawing/2014/main" id="{44C58CF4-3C16-7F89-D04D-15CCC659A9EE}"/>
              </a:ext>
            </a:extLst>
          </p:cNvPr>
          <p:cNvSpPr txBox="1">
            <a:spLocks/>
          </p:cNvSpPr>
          <p:nvPr/>
        </p:nvSpPr>
        <p:spPr>
          <a:xfrm>
            <a:off x="1093107" y="1382286"/>
            <a:ext cx="5104493" cy="4754789"/>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3200" dirty="0"/>
              <a:t>Change your perspective.</a:t>
            </a:r>
          </a:p>
          <a:p>
            <a:pPr lvl="2"/>
            <a:r>
              <a:rPr lang="en-US" sz="2800" dirty="0"/>
              <a:t>What did you do? </a:t>
            </a:r>
            <a:r>
              <a:rPr lang="en-US" sz="2800" dirty="0">
                <a:sym typeface="Wingdings" pitchFamily="2" charset="2"/>
              </a:rPr>
              <a:t> What happened to you?</a:t>
            </a:r>
          </a:p>
          <a:p>
            <a:pPr lvl="1"/>
            <a:r>
              <a:rPr lang="en-US" sz="3200" dirty="0"/>
              <a:t>Be mindful of your body language (verbal, non-verbal cues and reactions).</a:t>
            </a:r>
          </a:p>
          <a:p>
            <a:pPr lvl="1"/>
            <a:r>
              <a:rPr lang="en-US" sz="3200" dirty="0"/>
              <a:t>Listen actively, validate and acknowledge experiences.</a:t>
            </a:r>
          </a:p>
          <a:p>
            <a:pPr lvl="1"/>
            <a:r>
              <a:rPr lang="en-US" sz="3200" dirty="0"/>
              <a:t>Know what information you NEED and do not require sharing of personal information that is not necessary.</a:t>
            </a:r>
          </a:p>
          <a:p>
            <a:pPr lvl="1"/>
            <a:r>
              <a:rPr lang="en-US" sz="3200" dirty="0"/>
              <a:t>Be comfortable discussing challenging events/topics.</a:t>
            </a:r>
          </a:p>
          <a:p>
            <a:pPr lvl="1"/>
            <a:r>
              <a:rPr lang="en-US" sz="3200" dirty="0"/>
              <a:t>Maintain boundaries – define your role and know what other resources are available to meet additional needs (health and mental health services, addictions services, therapeutic services, etc.). </a:t>
            </a:r>
          </a:p>
        </p:txBody>
      </p:sp>
      <p:sp>
        <p:nvSpPr>
          <p:cNvPr id="17" name="TextBox 16">
            <a:extLst>
              <a:ext uri="{FF2B5EF4-FFF2-40B4-BE49-F238E27FC236}">
                <a16:creationId xmlns:a16="http://schemas.microsoft.com/office/drawing/2014/main" id="{5F9358A2-A25F-FE6B-F453-FEC4D88AD521}"/>
              </a:ext>
            </a:extLst>
          </p:cNvPr>
          <p:cNvSpPr txBox="1"/>
          <p:nvPr/>
        </p:nvSpPr>
        <p:spPr>
          <a:xfrm>
            <a:off x="5856966" y="1382286"/>
            <a:ext cx="5496833" cy="5016758"/>
          </a:xfrm>
          <a:prstGeom prst="rect">
            <a:avLst/>
          </a:prstGeom>
          <a:noFill/>
        </p:spPr>
        <p:txBody>
          <a:bodyPr wrap="square">
            <a:spAutoFit/>
          </a:bodyPr>
          <a:lstStyle/>
          <a:p>
            <a:pPr marL="800100" lvl="1" indent="-342900">
              <a:buFont typeface="Arial" panose="020B0604020202020204" pitchFamily="34" charset="0"/>
              <a:buChar char="•"/>
            </a:pPr>
            <a:r>
              <a:rPr lang="en-US" sz="2000" dirty="0"/>
              <a:t>Monitor expectations with clear, consistent communication.</a:t>
            </a:r>
          </a:p>
          <a:p>
            <a:pPr marL="800100" lvl="1" indent="-342900">
              <a:buFont typeface="Arial" panose="020B0604020202020204" pitchFamily="34" charset="0"/>
              <a:buChar char="•"/>
            </a:pPr>
            <a:r>
              <a:rPr lang="en-US" sz="2000" dirty="0"/>
              <a:t>Be authentic.</a:t>
            </a:r>
          </a:p>
          <a:p>
            <a:pPr marL="800100" lvl="1" indent="-342900">
              <a:buFont typeface="Arial" panose="020B0604020202020204" pitchFamily="34" charset="0"/>
              <a:buChar char="•"/>
            </a:pPr>
            <a:r>
              <a:rPr lang="en-US" sz="2000" dirty="0"/>
              <a:t>Refraining from language that has the victim pleasing or performing for you– “do it for me…” “can you do this for me, I’m going to check in with you next week.” </a:t>
            </a:r>
          </a:p>
          <a:p>
            <a:pPr marL="800100" lvl="1" indent="-342900">
              <a:buFont typeface="Arial" panose="020B0604020202020204" pitchFamily="34" charset="0"/>
              <a:buChar char="•"/>
            </a:pPr>
            <a:r>
              <a:rPr lang="en-US" sz="2000" dirty="0"/>
              <a:t>Practice good self-awareness - “wanting people to like you.”</a:t>
            </a:r>
          </a:p>
          <a:p>
            <a:pPr marL="800100" lvl="1" indent="-342900">
              <a:buFont typeface="Arial" panose="020B0604020202020204" pitchFamily="34" charset="0"/>
              <a:buChar char="•"/>
            </a:pPr>
            <a:r>
              <a:rPr lang="en-US" sz="2000" dirty="0"/>
              <a:t>Assist in identifying activities that would provide a sense of purpose and meaning.</a:t>
            </a:r>
          </a:p>
          <a:p>
            <a:pPr marL="800100" lvl="1" indent="-342900">
              <a:buFont typeface="Arial" panose="020B0604020202020204" pitchFamily="34" charset="0"/>
              <a:buChar char="•"/>
            </a:pPr>
            <a:r>
              <a:rPr lang="en-US" sz="2000" dirty="0"/>
              <a:t>Encourage/assist in connecting in a meaningful way with themselves, safe family members, friends, culture and community. </a:t>
            </a:r>
          </a:p>
          <a:p>
            <a:pPr marL="800100" lvl="1" indent="-342900">
              <a:buFont typeface="Arial" panose="020B0604020202020204" pitchFamily="34" charset="0"/>
              <a:buChar char="•"/>
            </a:pPr>
            <a:endParaRPr lang="en-US" sz="2000" dirty="0"/>
          </a:p>
        </p:txBody>
      </p:sp>
    </p:spTree>
    <p:extLst>
      <p:ext uri="{BB962C8B-B14F-4D97-AF65-F5344CB8AC3E}">
        <p14:creationId xmlns:p14="http://schemas.microsoft.com/office/powerpoint/2010/main" val="1595450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52287229-4B5C-FB8C-71B9-5F6C0D77FF3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5545" l="10000" r="92643">
                        <a14:foregroundMark x1="40071" y1="33455" x2="40071" y2="33455"/>
                        <a14:foregroundMark x1="48857" y1="43091" x2="48857" y2="43091"/>
                        <a14:foregroundMark x1="50071" y1="42000" x2="50071" y2="42000"/>
                        <a14:foregroundMark x1="50071" y1="44545" x2="50071" y2="44545"/>
                        <a14:foregroundMark x1="49857" y1="45273" x2="49857" y2="45273"/>
                        <a14:foregroundMark x1="51429" y1="43455" x2="51429" y2="43455"/>
                        <a14:foregroundMark x1="52643" y1="43455" x2="52643" y2="43455"/>
                        <a14:foregroundMark x1="59000" y1="47000" x2="59000" y2="47000"/>
                        <a14:foregroundMark x1="76000" y1="59636" x2="76000" y2="59636"/>
                        <a14:foregroundMark x1="34286" y1="33636" x2="34286" y2="33636"/>
                        <a14:foregroundMark x1="49214" y1="45273" x2="49214" y2="45273"/>
                        <a14:foregroundMark x1="49214" y1="45273" x2="49214" y2="45273"/>
                        <a14:foregroundMark x1="25857" y1="47909" x2="25857" y2="47909"/>
                        <a14:foregroundMark x1="25857" y1="47909" x2="25857" y2="47909"/>
                        <a14:foregroundMark x1="25857" y1="47909" x2="25857" y2="47909"/>
                        <a14:foregroundMark x1="25357" y1="46091" x2="25357" y2="46091"/>
                        <a14:foregroundMark x1="25357" y1="46091" x2="25357" y2="46091"/>
                        <a14:foregroundMark x1="25357" y1="46091" x2="25357" y2="46091"/>
                        <a14:foregroundMark x1="26357" y1="41091" x2="26357" y2="41091"/>
                        <a14:foregroundMark x1="26357" y1="41091" x2="26357" y2="41091"/>
                        <a14:foregroundMark x1="24786" y1="47636" x2="24786" y2="47636"/>
                        <a14:foregroundMark x1="25643" y1="46818" x2="25143" y2="47636"/>
                        <a14:foregroundMark x1="28429" y1="59455" x2="28429" y2="59455"/>
                        <a14:foregroundMark x1="23429" y1="59273" x2="23429" y2="59273"/>
                        <a14:foregroundMark x1="24500" y1="65182" x2="23071" y2="63636"/>
                        <a14:foregroundMark x1="27929" y1="65545" x2="28429" y2="64455"/>
                        <a14:foregroundMark x1="51786" y1="77182" x2="52286" y2="79364"/>
                        <a14:foregroundMark x1="46643" y1="81545" x2="47000" y2="83091"/>
                        <a14:foregroundMark x1="40429" y1="86091" x2="40286" y2="87636"/>
                        <a14:foregroundMark x1="29786" y1="84818" x2="31500" y2="86364"/>
                        <a14:foregroundMark x1="23929" y1="73636" x2="33857" y2="87545"/>
                        <a14:foregroundMark x1="33857" y1="87545" x2="35286" y2="90727"/>
                        <a14:foregroundMark x1="24286" y1="57455" x2="23929" y2="58545"/>
                        <a14:foregroundMark x1="56571" y1="70364" x2="60714" y2="69909"/>
                        <a14:foregroundMark x1="71214" y1="59273" x2="75286" y2="60091"/>
                        <a14:foregroundMark x1="78714" y1="59273" x2="80786" y2="60091"/>
                        <a14:foregroundMark x1="50214" y1="80182" x2="49857" y2="75818"/>
                        <a14:foregroundMark x1="87000" y1="25545" x2="89714" y2="67364"/>
                        <a14:foregroundMark x1="89929" y1="25182" x2="92143" y2="40455"/>
                        <a14:foregroundMark x1="92143" y1="40455" x2="91286" y2="64364"/>
                        <a14:foregroundMark x1="91286" y1="64364" x2="92643" y2="71455"/>
                        <a14:foregroundMark x1="92643" y1="71455" x2="92143" y2="76545"/>
                        <a14:foregroundMark x1="92286" y1="59455" x2="92143" y2="60364"/>
                        <a14:foregroundMark x1="91929" y1="57727" x2="92286" y2="57455"/>
                        <a14:foregroundMark x1="90571" y1="89636" x2="90571" y2="89636"/>
                        <a14:foregroundMark x1="85929" y1="90091" x2="85929" y2="90091"/>
                        <a14:foregroundMark x1="86143" y1="88273" x2="86643" y2="90091"/>
                        <a14:foregroundMark x1="88000" y1="95545" x2="88000" y2="95545"/>
                        <a14:foregroundMark x1="58143" y1="45727" x2="63143" y2="53545"/>
                      </a14:backgroundRemoval>
                    </a14:imgEffect>
                  </a14:imgLayer>
                </a14:imgProps>
              </a:ext>
              <a:ext uri="{28A0092B-C50C-407E-A947-70E740481C1C}">
                <a14:useLocalDpi xmlns:a14="http://schemas.microsoft.com/office/drawing/2010/main" val="0"/>
              </a:ext>
            </a:extLst>
          </a:blip>
          <a:srcRect/>
          <a:stretch>
            <a:fillRect/>
          </a:stretch>
        </p:blipFill>
        <p:spPr bwMode="auto">
          <a:xfrm>
            <a:off x="1474481" y="-509662"/>
            <a:ext cx="8728075"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838200" y="-134908"/>
            <a:ext cx="10515600" cy="1325563"/>
          </a:xfrm>
        </p:spPr>
        <p:txBody>
          <a:bodyPr/>
          <a:lstStyle/>
          <a:p>
            <a:pPr algn="ctr"/>
            <a:r>
              <a:rPr lang="en-US" dirty="0"/>
              <a:t>Building Resiliency</a:t>
            </a:r>
          </a:p>
        </p:txBody>
      </p:sp>
      <p:sp>
        <p:nvSpPr>
          <p:cNvPr id="17" name="TextBox 16">
            <a:extLst>
              <a:ext uri="{FF2B5EF4-FFF2-40B4-BE49-F238E27FC236}">
                <a16:creationId xmlns:a16="http://schemas.microsoft.com/office/drawing/2014/main" id="{6B73119D-5DE3-EE0C-327D-B043CE6FFDD8}"/>
              </a:ext>
            </a:extLst>
          </p:cNvPr>
          <p:cNvSpPr txBox="1"/>
          <p:nvPr/>
        </p:nvSpPr>
        <p:spPr>
          <a:xfrm>
            <a:off x="6737123" y="1434928"/>
            <a:ext cx="1330749" cy="717504"/>
          </a:xfrm>
          <a:prstGeom prst="rect">
            <a:avLst/>
          </a:prstGeom>
          <a:noFill/>
        </p:spPr>
        <p:txBody>
          <a:bodyPr wrap="none" rtlCol="0">
            <a:spAutoFit/>
          </a:bodyPr>
          <a:lstStyle/>
          <a:p>
            <a:pPr>
              <a:lnSpc>
                <a:spcPts val="1600"/>
              </a:lnSpc>
            </a:pPr>
            <a:r>
              <a:rPr lang="en-US" b="1" dirty="0"/>
              <a:t>Reduce</a:t>
            </a:r>
          </a:p>
          <a:p>
            <a:pPr>
              <a:lnSpc>
                <a:spcPts val="1600"/>
              </a:lnSpc>
            </a:pPr>
            <a:r>
              <a:rPr lang="en-US" b="1" dirty="0"/>
              <a:t>   Sources of</a:t>
            </a:r>
          </a:p>
          <a:p>
            <a:pPr>
              <a:lnSpc>
                <a:spcPts val="1600"/>
              </a:lnSpc>
            </a:pPr>
            <a:r>
              <a:rPr lang="en-US" b="1" dirty="0"/>
              <a:t>      Stress</a:t>
            </a:r>
          </a:p>
        </p:txBody>
      </p:sp>
      <p:sp>
        <p:nvSpPr>
          <p:cNvPr id="18" name="TextBox 17">
            <a:extLst>
              <a:ext uri="{FF2B5EF4-FFF2-40B4-BE49-F238E27FC236}">
                <a16:creationId xmlns:a16="http://schemas.microsoft.com/office/drawing/2014/main" id="{943CD8DB-809E-A7A4-99A5-E681B6910795}"/>
              </a:ext>
            </a:extLst>
          </p:cNvPr>
          <p:cNvSpPr txBox="1"/>
          <p:nvPr/>
        </p:nvSpPr>
        <p:spPr>
          <a:xfrm>
            <a:off x="6490742" y="5171976"/>
            <a:ext cx="1823513" cy="682238"/>
          </a:xfrm>
          <a:prstGeom prst="rect">
            <a:avLst/>
          </a:prstGeom>
          <a:noFill/>
        </p:spPr>
        <p:txBody>
          <a:bodyPr wrap="none" rtlCol="0">
            <a:spAutoFit/>
          </a:bodyPr>
          <a:lstStyle/>
          <a:p>
            <a:pPr>
              <a:lnSpc>
                <a:spcPts val="1500"/>
              </a:lnSpc>
            </a:pPr>
            <a:r>
              <a:rPr lang="en-US" b="1" dirty="0"/>
              <a:t>          Strengthen</a:t>
            </a:r>
          </a:p>
          <a:p>
            <a:pPr>
              <a:lnSpc>
                <a:spcPts val="1500"/>
              </a:lnSpc>
            </a:pPr>
            <a:r>
              <a:rPr lang="en-US" b="1" dirty="0"/>
              <a:t>      Core</a:t>
            </a:r>
          </a:p>
          <a:p>
            <a:pPr>
              <a:lnSpc>
                <a:spcPts val="1500"/>
              </a:lnSpc>
            </a:pPr>
            <a:r>
              <a:rPr lang="en-US" b="1" dirty="0"/>
              <a:t>Skills</a:t>
            </a:r>
          </a:p>
        </p:txBody>
      </p:sp>
      <p:sp>
        <p:nvSpPr>
          <p:cNvPr id="19" name="TextBox 18">
            <a:extLst>
              <a:ext uri="{FF2B5EF4-FFF2-40B4-BE49-F238E27FC236}">
                <a16:creationId xmlns:a16="http://schemas.microsoft.com/office/drawing/2014/main" id="{0709826F-2B96-BFE1-6E08-7F6D9643D767}"/>
              </a:ext>
            </a:extLst>
          </p:cNvPr>
          <p:cNvSpPr txBox="1"/>
          <p:nvPr/>
        </p:nvSpPr>
        <p:spPr>
          <a:xfrm>
            <a:off x="1354561" y="3114210"/>
            <a:ext cx="1462003" cy="823302"/>
          </a:xfrm>
          <a:prstGeom prst="rect">
            <a:avLst/>
          </a:prstGeom>
          <a:noFill/>
        </p:spPr>
        <p:txBody>
          <a:bodyPr wrap="none" rtlCol="0">
            <a:spAutoFit/>
          </a:bodyPr>
          <a:lstStyle/>
          <a:p>
            <a:pPr algn="r">
              <a:lnSpc>
                <a:spcPts val="1900"/>
              </a:lnSpc>
            </a:pPr>
            <a:r>
              <a:rPr lang="en-US" b="1" dirty="0"/>
              <a:t>Support</a:t>
            </a:r>
          </a:p>
          <a:p>
            <a:pPr algn="r">
              <a:lnSpc>
                <a:spcPts val="1900"/>
              </a:lnSpc>
            </a:pPr>
            <a:r>
              <a:rPr lang="en-US" b="1" dirty="0"/>
              <a:t>Responsive</a:t>
            </a:r>
          </a:p>
          <a:p>
            <a:pPr algn="r">
              <a:lnSpc>
                <a:spcPts val="1900"/>
              </a:lnSpc>
            </a:pPr>
            <a:r>
              <a:rPr lang="en-US" b="1" dirty="0"/>
              <a:t>Relationships</a:t>
            </a:r>
          </a:p>
        </p:txBody>
      </p:sp>
      <p:sp>
        <p:nvSpPr>
          <p:cNvPr id="20" name="TextBox 19">
            <a:extLst>
              <a:ext uri="{FF2B5EF4-FFF2-40B4-BE49-F238E27FC236}">
                <a16:creationId xmlns:a16="http://schemas.microsoft.com/office/drawing/2014/main" id="{D69C6905-548C-7366-768F-0B13AFE4E912}"/>
              </a:ext>
            </a:extLst>
          </p:cNvPr>
          <p:cNvSpPr txBox="1"/>
          <p:nvPr/>
        </p:nvSpPr>
        <p:spPr>
          <a:xfrm>
            <a:off x="1399531" y="5906124"/>
            <a:ext cx="8089330" cy="523220"/>
          </a:xfrm>
          <a:prstGeom prst="rect">
            <a:avLst/>
          </a:prstGeom>
          <a:noFill/>
        </p:spPr>
        <p:txBody>
          <a:bodyPr wrap="none" rtlCol="0">
            <a:spAutoFit/>
          </a:bodyPr>
          <a:lstStyle/>
          <a:p>
            <a:r>
              <a:rPr lang="en-US" sz="1400" dirty="0"/>
              <a:t>Harvard Center for the Developing Child, 2021, </a:t>
            </a:r>
          </a:p>
          <a:p>
            <a:r>
              <a:rPr lang="en-US" sz="1400" dirty="0"/>
              <a:t>https://</a:t>
            </a:r>
            <a:r>
              <a:rPr lang="en-US" sz="1400" dirty="0" err="1"/>
              <a:t>harvardcenter.wpenginepowered.com</a:t>
            </a:r>
            <a:r>
              <a:rPr lang="en-US" sz="1400" dirty="0"/>
              <a:t>/wp-content/uploads/2017/10/3Principles_Update2021v2.pdf</a:t>
            </a:r>
          </a:p>
        </p:txBody>
      </p:sp>
    </p:spTree>
    <p:extLst>
      <p:ext uri="{BB962C8B-B14F-4D97-AF65-F5344CB8AC3E}">
        <p14:creationId xmlns:p14="http://schemas.microsoft.com/office/powerpoint/2010/main" val="6557044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Organizational Responsibilities</a:t>
            </a:r>
          </a:p>
        </p:txBody>
      </p:sp>
      <p:sp>
        <p:nvSpPr>
          <p:cNvPr id="3" name="Content Placeholder 2"/>
          <p:cNvSpPr>
            <a:spLocks noGrp="1"/>
          </p:cNvSpPr>
          <p:nvPr>
            <p:ph idx="1"/>
          </p:nvPr>
        </p:nvSpPr>
        <p:spPr>
          <a:xfrm>
            <a:off x="1630135" y="1499052"/>
            <a:ext cx="4756151" cy="4754789"/>
          </a:xfrm>
        </p:spPr>
        <p:txBody>
          <a:bodyPr>
            <a:normAutofit fontScale="70000" lnSpcReduction="20000"/>
          </a:bodyPr>
          <a:lstStyle/>
          <a:p>
            <a:pPr lvl="1"/>
            <a:r>
              <a:rPr lang="en-US" sz="3200" dirty="0"/>
              <a:t>Accept stressors as real and legitimate, impacting individuals and the staff as a whole.</a:t>
            </a:r>
          </a:p>
          <a:p>
            <a:pPr lvl="1"/>
            <a:r>
              <a:rPr lang="en-US" sz="3200" dirty="0"/>
              <a:t>Work in a team.</a:t>
            </a:r>
          </a:p>
          <a:p>
            <a:pPr lvl="1"/>
            <a:r>
              <a:rPr lang="en-US" sz="3200" dirty="0"/>
              <a:t>Create a culture to counteract the effects of trauma.</a:t>
            </a:r>
          </a:p>
          <a:p>
            <a:pPr lvl="1"/>
            <a:r>
              <a:rPr lang="en-US" sz="3200" dirty="0"/>
              <a:t>Establish a clear value system within your organization.</a:t>
            </a:r>
          </a:p>
          <a:p>
            <a:pPr lvl="1"/>
            <a:r>
              <a:rPr lang="en-US" sz="3200" dirty="0"/>
              <a:t>Be clear about job tasks and personnel guidelines.</a:t>
            </a:r>
          </a:p>
          <a:p>
            <a:pPr lvl="1"/>
            <a:r>
              <a:rPr lang="en-US" sz="3200" dirty="0"/>
              <a:t>Obtain (or provide) supervisory/management support.</a:t>
            </a:r>
          </a:p>
          <a:p>
            <a:pPr lvl="1"/>
            <a:r>
              <a:rPr lang="en-US" sz="3200" dirty="0"/>
              <a:t>Maximize collegiality.</a:t>
            </a:r>
          </a:p>
          <a:p>
            <a:pPr lvl="1"/>
            <a:r>
              <a:rPr lang="en-US" sz="3200" dirty="0"/>
              <a:t>Encourage democratic processes in decision-making and conflict resolution.</a:t>
            </a:r>
          </a:p>
        </p:txBody>
      </p:sp>
      <p:sp>
        <p:nvSpPr>
          <p:cNvPr id="7" name="Content Placeholder 2">
            <a:extLst>
              <a:ext uri="{FF2B5EF4-FFF2-40B4-BE49-F238E27FC236}">
                <a16:creationId xmlns:a16="http://schemas.microsoft.com/office/drawing/2014/main" id="{CCB4BEDD-A656-A888-822B-E658704ACC2A}"/>
              </a:ext>
            </a:extLst>
          </p:cNvPr>
          <p:cNvSpPr txBox="1">
            <a:spLocks/>
          </p:cNvSpPr>
          <p:nvPr/>
        </p:nvSpPr>
        <p:spPr>
          <a:xfrm>
            <a:off x="5805714" y="1499051"/>
            <a:ext cx="4756151" cy="4754789"/>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3200" dirty="0"/>
              <a:t>View the issue as affecting the entire group, not just an individual.</a:t>
            </a:r>
          </a:p>
          <a:p>
            <a:pPr lvl="1"/>
            <a:r>
              <a:rPr lang="en-US" sz="3200" dirty="0"/>
              <a:t>Remember the general approach is to seek solutions, not assign blame.</a:t>
            </a:r>
          </a:p>
          <a:p>
            <a:pPr lvl="1"/>
            <a:r>
              <a:rPr lang="en-US" sz="3200" dirty="0"/>
              <a:t>Expect a high level of tolerance for individual disturbance.</a:t>
            </a:r>
          </a:p>
          <a:p>
            <a:pPr lvl="1"/>
            <a:r>
              <a:rPr lang="en-US" sz="3200" dirty="0"/>
              <a:t>Communicate openly and effectively, ensure transparency.</a:t>
            </a:r>
          </a:p>
          <a:p>
            <a:pPr lvl="1"/>
            <a:r>
              <a:rPr lang="en-US" sz="3200" dirty="0"/>
              <a:t>Expect a high degree of cohesion.</a:t>
            </a:r>
          </a:p>
          <a:p>
            <a:pPr lvl="1"/>
            <a:r>
              <a:rPr lang="en-US" sz="3200" dirty="0"/>
              <a:t>Expect considerable flexibility of roles.</a:t>
            </a:r>
          </a:p>
          <a:p>
            <a:pPr lvl="1"/>
            <a:r>
              <a:rPr lang="en-US" sz="3200" dirty="0"/>
              <a:t>Join with others to deal with organizational bullies.</a:t>
            </a:r>
          </a:p>
          <a:p>
            <a:pPr lvl="1"/>
            <a:r>
              <a:rPr lang="en-US" sz="3200" dirty="0"/>
              <a:t>Eliminate any subculture of violence and abuse.</a:t>
            </a:r>
          </a:p>
        </p:txBody>
      </p:sp>
      <p:sp>
        <p:nvSpPr>
          <p:cNvPr id="8" name="TextBox 7">
            <a:extLst>
              <a:ext uri="{FF2B5EF4-FFF2-40B4-BE49-F238E27FC236}">
                <a16:creationId xmlns:a16="http://schemas.microsoft.com/office/drawing/2014/main" id="{6EDACDA0-34DD-B718-6D59-9C2A72A6DDE0}"/>
              </a:ext>
            </a:extLst>
          </p:cNvPr>
          <p:cNvSpPr txBox="1"/>
          <p:nvPr/>
        </p:nvSpPr>
        <p:spPr>
          <a:xfrm>
            <a:off x="1851763" y="6123543"/>
            <a:ext cx="4187108" cy="307777"/>
          </a:xfrm>
          <a:prstGeom prst="rect">
            <a:avLst/>
          </a:prstGeom>
          <a:noFill/>
        </p:spPr>
        <p:txBody>
          <a:bodyPr wrap="none" rtlCol="0">
            <a:spAutoFit/>
          </a:bodyPr>
          <a:lstStyle/>
          <a:p>
            <a:r>
              <a:rPr lang="en-US" sz="1400" dirty="0"/>
              <a:t>Source: </a:t>
            </a:r>
            <a:r>
              <a:rPr lang="en-US" sz="1400" dirty="0" err="1"/>
              <a:t>www.workplacestrategiesformentalhealth.com</a:t>
            </a:r>
            <a:endParaRPr lang="en-US" sz="1400" dirty="0"/>
          </a:p>
        </p:txBody>
      </p:sp>
    </p:spTree>
    <p:extLst>
      <p:ext uri="{BB962C8B-B14F-4D97-AF65-F5344CB8AC3E}">
        <p14:creationId xmlns:p14="http://schemas.microsoft.com/office/powerpoint/2010/main" val="686534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56FF91A-DC30-C3FC-37DD-96C5ACD741C8}"/>
              </a:ext>
            </a:extLst>
          </p:cNvPr>
          <p:cNvPicPr>
            <a:picLocks noGrp="1" noChangeAspect="1"/>
          </p:cNvPicPr>
          <p:nvPr>
            <p:ph idx="1"/>
          </p:nvPr>
        </p:nvPicPr>
        <p:blipFill>
          <a:blip r:embed="rId2"/>
          <a:stretch>
            <a:fillRect/>
          </a:stretch>
        </p:blipFill>
        <p:spPr>
          <a:xfrm>
            <a:off x="2660650" y="0"/>
            <a:ext cx="6870699" cy="8891494"/>
          </a:xfrm>
        </p:spPr>
      </p:pic>
    </p:spTree>
    <p:extLst>
      <p:ext uri="{BB962C8B-B14F-4D97-AF65-F5344CB8AC3E}">
        <p14:creationId xmlns:p14="http://schemas.microsoft.com/office/powerpoint/2010/main" val="31411793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AJustice PPT Template" id="{12F05CBC-FB34-4150-B04A-DC0C372CFBE8}" vid="{1A696526-9BCC-4079-9375-8CA44F1BCE9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13384</TotalTime>
  <Words>624</Words>
  <Application>Microsoft Macintosh PowerPoint</Application>
  <PresentationFormat>Widescreen</PresentationFormat>
  <Paragraphs>74</Paragraphs>
  <Slides>8</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Trauma-Informed Strategies Responding to Adverse Experiences</vt:lpstr>
      <vt:lpstr>Trauma-Informed Care</vt:lpstr>
      <vt:lpstr>PowerPoint Presentation</vt:lpstr>
      <vt:lpstr>PowerPoint Presentation</vt:lpstr>
      <vt:lpstr>Practice Tips</vt:lpstr>
      <vt:lpstr>Building Resiliency</vt:lpstr>
      <vt:lpstr>Organizational Responsibilities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Trauma-Informed Strategies Responding to Adverse Experiences</dc:title>
  <dc:creator>Elyse Dobney</dc:creator>
  <cp:lastModifiedBy>Peggy McGee</cp:lastModifiedBy>
  <cp:revision>10</cp:revision>
  <cp:lastPrinted>2019-11-05T15:25:03Z</cp:lastPrinted>
  <dcterms:created xsi:type="dcterms:W3CDTF">2023-09-27T13:43:48Z</dcterms:created>
  <dcterms:modified xsi:type="dcterms:W3CDTF">2023-10-19T16:37:33Z</dcterms:modified>
</cp:coreProperties>
</file>