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7" r:id="rId30"/>
    <p:sldId id="284" r:id="rId31"/>
    <p:sldId id="285" r:id="rId32"/>
    <p:sldId id="286"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a:tcStyle>
        <a:tcBdr/>
        <a:fill>
          <a:solidFill>
            <a:srgbClr val="E6EBF3"/>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a:tcStyle>
        <a:tcBdr/>
        <a:fill>
          <a:solidFill>
            <a:srgbClr val="E7F2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a:tcStyle>
        <a:tcBdr/>
        <a:fill>
          <a:solidFill>
            <a:srgbClr val="F6E7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0"/>
  </p:normalViewPr>
  <p:slideViewPr>
    <p:cSldViewPr snapToGrid="0">
      <p:cViewPr varScale="1">
        <p:scale>
          <a:sx n="71" d="100"/>
          <a:sy n="71" d="100"/>
        </p:scale>
        <p:origin x="19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4400">
        <a:latin typeface="+mj-lt"/>
        <a:ea typeface="+mj-ea"/>
        <a:cs typeface="+mj-cs"/>
        <a:sym typeface="Helvetica Neue"/>
      </a:defRPr>
    </a:lvl1pPr>
    <a:lvl2pPr indent="228600" defTabSz="457200" latinLnBrk="0">
      <a:lnSpc>
        <a:spcPct val="117999"/>
      </a:lnSpc>
      <a:defRPr sz="4400">
        <a:latin typeface="+mj-lt"/>
        <a:ea typeface="+mj-ea"/>
        <a:cs typeface="+mj-cs"/>
        <a:sym typeface="Helvetica Neue"/>
      </a:defRPr>
    </a:lvl2pPr>
    <a:lvl3pPr indent="457200" defTabSz="457200" latinLnBrk="0">
      <a:lnSpc>
        <a:spcPct val="117999"/>
      </a:lnSpc>
      <a:defRPr sz="4400">
        <a:latin typeface="+mj-lt"/>
        <a:ea typeface="+mj-ea"/>
        <a:cs typeface="+mj-cs"/>
        <a:sym typeface="Helvetica Neue"/>
      </a:defRPr>
    </a:lvl3pPr>
    <a:lvl4pPr indent="685800" defTabSz="457200" latinLnBrk="0">
      <a:lnSpc>
        <a:spcPct val="117999"/>
      </a:lnSpc>
      <a:defRPr sz="4400">
        <a:latin typeface="+mj-lt"/>
        <a:ea typeface="+mj-ea"/>
        <a:cs typeface="+mj-cs"/>
        <a:sym typeface="Helvetica Neue"/>
      </a:defRPr>
    </a:lvl4pPr>
    <a:lvl5pPr indent="914400" defTabSz="457200" latinLnBrk="0">
      <a:lnSpc>
        <a:spcPct val="117999"/>
      </a:lnSpc>
      <a:defRPr sz="4400">
        <a:latin typeface="+mj-lt"/>
        <a:ea typeface="+mj-ea"/>
        <a:cs typeface="+mj-cs"/>
        <a:sym typeface="Helvetica Neue"/>
      </a:defRPr>
    </a:lvl5pPr>
    <a:lvl6pPr indent="1143000" defTabSz="457200" latinLnBrk="0">
      <a:lnSpc>
        <a:spcPct val="117999"/>
      </a:lnSpc>
      <a:defRPr sz="4400">
        <a:latin typeface="+mj-lt"/>
        <a:ea typeface="+mj-ea"/>
        <a:cs typeface="+mj-cs"/>
        <a:sym typeface="Helvetica Neue"/>
      </a:defRPr>
    </a:lvl6pPr>
    <a:lvl7pPr indent="1371600" defTabSz="457200" latinLnBrk="0">
      <a:lnSpc>
        <a:spcPct val="117999"/>
      </a:lnSpc>
      <a:defRPr sz="4400">
        <a:latin typeface="+mj-lt"/>
        <a:ea typeface="+mj-ea"/>
        <a:cs typeface="+mj-cs"/>
        <a:sym typeface="Helvetica Neue"/>
      </a:defRPr>
    </a:lvl7pPr>
    <a:lvl8pPr indent="1600200" defTabSz="457200" latinLnBrk="0">
      <a:lnSpc>
        <a:spcPct val="117999"/>
      </a:lnSpc>
      <a:defRPr sz="4400">
        <a:latin typeface="+mj-lt"/>
        <a:ea typeface="+mj-ea"/>
        <a:cs typeface="+mj-cs"/>
        <a:sym typeface="Helvetica Neue"/>
      </a:defRPr>
    </a:lvl8pPr>
    <a:lvl9pPr indent="1828800" defTabSz="457200" latinLnBrk="0">
      <a:lnSpc>
        <a:spcPct val="117999"/>
      </a:lnSpc>
      <a:defRPr sz="44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p>
            <a:r>
              <a:t>My family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t>My family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In these days can you hear the complaints arising? Daniel: Naming. We need to name them.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Info age. Educate yourself. Ask if you ready to act. Not voyeurism. Racism creates a false hierarchy: impacts all. Acts 6:2-3</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Whole company. Like this. They Understood their limits. They were with Jesus. But, Used power to change. Not tokenism #2. Lead by responding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t>The marginalized spoke up. Speak up. 12 were aware of their power and influence. They spoke up for those who were not being heard.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In these days can you hear the complaints arising? Daniel: Naming. We need to name them.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In these days can you hear the complaints arising? Daniel: Naming. We need to name them.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t>It is hard to speak truth to power. It will be inconvenient, time-consuming, messy, but necessary. In 1963, MLK responds. Look @ quote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creative tension. You can’t talk about race w/o racism. Can’t talk racism w/o steps to true comm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t>Majority can choose to move away from discomfort or move towards community. Have you listened to the complaints that have arose?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r>
              <a:t>john 17:20-21: Jesus both anticipates the problem of community &amp; empowers us to overcome those problems.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Chaos: ppl feel safe to present "shadow" selves.</a:t>
            </a:r>
          </a:p>
          <a:p>
            <a:r>
              <a:t>Empty: beyond the attempts to fix, admit broken True comm: respect &amp; listening others needs</a:t>
            </a:r>
          </a:p>
          <a:p>
            <a:r>
              <a:t>Committed to helping resolve the complaint?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We often choose the appearance of peace over fighting for justice? Look at in Acts 6:5-6: “The proposal pleased”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lvl1pPr>
              <a:defRPr sz="3000"/>
            </a:lvl1pPr>
          </a:lstStyle>
          <a:p>
            <a:r>
              <a:t>Good solution. 12 were Hebraic but used to solve. Chose Hellenistic Jews. Names. Power exchanged hands here. Someone lost a job. #3. Lend support as others lead out.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t>Listen to complaints, lead in response. lend support. The majority listened to the minority voice and empowered them to lead.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t>hear the complaints, use your voice. Lend support. Otherwise, alienation, narrative of racial difference unchallenged. MLK: silence of friends.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11/8/16, Baylor white bumped Natasha Nkhama</a:t>
            </a:r>
          </a:p>
          <a:p>
            <a:r>
              <a:t>‘no n—–s allowed on the sidewalk,’” heard, “I’m just trying to make America great again.” Posted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Another black student saw the post. She reached out to Natasha &amp; offered to walk her to school. Invited others. Staff came: word grows Acts 6:7</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lvl1pPr>
              <a:defRPr sz="3600"/>
            </a:lvl1pPr>
          </a:lstStyle>
          <a:p>
            <a:r>
              <a:t>This moment turning point in the church. Stephen, Hellenistic Jew: preaches a sermon. Gets killed, church spreads beyond city. A young Pharisee changed. TAKEN.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lvl1pPr>
              <a:defRPr sz="3600"/>
            </a:lvl1pPr>
          </a:lstStyle>
          <a:p>
            <a:r>
              <a:t>Priests-Levite tribe. Colonized, When they saw how the church took care of the marginalized, they were attracted. Spread the Word. See the growth. Gospel  Lift Every Voice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lvl1pPr>
              <a:defRPr sz="3000"/>
            </a:lvl1pPr>
          </a:lstStyle>
          <a:p>
            <a:r>
              <a:t>James Weldon Johnson composed the lyrics of "Lift Ev'ry Voice and Sing," originally written for a celebration of Abraham Lincoln's birthday at Stanton School. 1900. 35 yrs after slavery, lynching. </a:t>
            </a:r>
          </a:p>
        </p:txBody>
      </p:sp>
    </p:spTree>
    <p:extLst>
      <p:ext uri="{BB962C8B-B14F-4D97-AF65-F5344CB8AC3E}">
        <p14:creationId xmlns:p14="http://schemas.microsoft.com/office/powerpoint/2010/main" val="1370800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r>
              <a:t>King (justice) &amp; Lord (Righteousness). Witnesses. with lips &amp; lives. Outline of Acts. Confronting what divides us is Gospel issue. protest outside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lvl1pPr>
              <a:defRPr sz="3000"/>
            </a:lvl1pPr>
          </a:lstStyle>
          <a:p>
            <a:r>
              <a:t>James Weldon Johnson composed the lyrics of "Lift Ev'ry Voice and Sing," originally written for a celebration of Abraham Lincoln's birthday at Stanton School. 1900. 35 yrs after slavery, lynching.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lvl1pPr>
              <a:defRPr sz="3000"/>
            </a:lvl1pPr>
          </a:lstStyle>
          <a:p>
            <a:r>
              <a:t>let’s sing this together.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lvl1pPr>
              <a:defRPr sz="2700"/>
            </a:lvl1pPr>
          </a:lstStyle>
          <a:p>
            <a:r>
              <a:t>NYT: Quiet Exodus. Charmain Pruitt: member of a mostly white mega church near Dallas. Appreciated warmth … until things changed. The concerns of her community were ignored, and worse dismissed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r>
              <a:t>Complaint arises … Hellenistic and Hebraic Jews. Major difference. Judea/Diaspora. Physical, cultural and religious dimensions. NYC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p>
            <a:r>
              <a:t>I live in an Hasidic Jewish neighborhood. Kosher/Sabbath. Diff from progressive Jews. Hebrew/Laws. “narrative of difference”.#1- listened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t>Was A6 intentional or not? Don’t know. Big ? could this movement grow beyond Jerusalem. Or was it like every one else: justice … Tell your story.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r>
              <a:t>daily “soup kitchen”. 1000+, immigrant widows.Gospel at stake. undefiled religion:look after orphans &amp; widows/ unstained. James 1:27.</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In these days can you hear the complaints arising? Daniel: Naming. We need to name them.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1270000" y="6362700"/>
            <a:ext cx="10464800" cy="461366"/>
          </a:xfrm>
          <a:prstGeom prst="rect">
            <a:avLst/>
          </a:prstGeom>
        </p:spPr>
        <p:txBody>
          <a:bodyPr anchor="t"/>
          <a:lstStyle>
            <a:lvl1pPr marL="0" indent="0" algn="ctr">
              <a:spcBef>
                <a:spcPts val="0"/>
              </a:spcBef>
              <a:buSzTx/>
              <a:buNone/>
              <a:defRPr sz="2400" i="1"/>
            </a:lvl1pPr>
            <a:lvl2pPr marL="777875" indent="-333375" algn="ctr">
              <a:spcBef>
                <a:spcPts val="0"/>
              </a:spcBef>
              <a:defRPr sz="2400" i="1"/>
            </a:lvl2pPr>
            <a:lvl3pPr marL="1222375" indent="-333375" algn="ctr">
              <a:spcBef>
                <a:spcPts val="0"/>
              </a:spcBef>
              <a:defRPr sz="2400" i="1"/>
            </a:lvl3pPr>
            <a:lvl4pPr marL="1666875" indent="-333375" algn="ctr">
              <a:spcBef>
                <a:spcPts val="0"/>
              </a:spcBef>
              <a:defRPr sz="2400" i="1"/>
            </a:lvl4pPr>
            <a:lvl5pPr marL="2111375" indent="-333375" algn="ctr">
              <a:spcBef>
                <a:spcPts val="0"/>
              </a:spcBef>
              <a:defRPr sz="2400"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21"/>
          </p:nvPr>
        </p:nvSpPr>
        <p:spPr>
          <a:xfrm>
            <a:off x="1270000" y="4308599"/>
            <a:ext cx="10464800" cy="609777"/>
          </a:xfrm>
          <a:prstGeom prst="rect">
            <a:avLst/>
          </a:prstGeom>
        </p:spPr>
        <p:txBody>
          <a:body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929606" y="-12700"/>
            <a:ext cx="16551778" cy="11034518"/>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647700" y="508000"/>
            <a:ext cx="12369801" cy="614253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2451057" y="-138499"/>
            <a:ext cx="13525503" cy="9017003"/>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4473575" y="2032000"/>
            <a:ext cx="10287000" cy="68580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6426200" y="4965700"/>
            <a:ext cx="5886450" cy="39243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6737350" y="639232"/>
            <a:ext cx="5880100" cy="3920068"/>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400425" y="-127000"/>
            <a:ext cx="13525500" cy="90170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FFFFFF"/>
          </a:solidFill>
          <a:uFillTx/>
          <a:latin typeface="+mj-lt"/>
          <a:ea typeface="+mj-ea"/>
          <a:cs typeface="+mj-cs"/>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FFFFFF"/>
          </a:solidFill>
          <a:uFillTx/>
          <a:latin typeface="+mj-lt"/>
          <a:ea typeface="+mj-ea"/>
          <a:cs typeface="+mj-cs"/>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FFFFFF"/>
          </a:solidFill>
          <a:uFillTx/>
          <a:latin typeface="+mj-lt"/>
          <a:ea typeface="+mj-ea"/>
          <a:cs typeface="+mj-cs"/>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FFFFFF"/>
          </a:solidFill>
          <a:uFillTx/>
          <a:latin typeface="+mj-lt"/>
          <a:ea typeface="+mj-ea"/>
          <a:cs typeface="+mj-cs"/>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FFFFFF"/>
          </a:solidFill>
          <a:uFillTx/>
          <a:latin typeface="+mj-lt"/>
          <a:ea typeface="+mj-ea"/>
          <a:cs typeface="+mj-cs"/>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FFFFFF"/>
          </a:solidFill>
          <a:uFillTx/>
          <a:latin typeface="+mj-lt"/>
          <a:ea typeface="+mj-ea"/>
          <a:cs typeface="+mj-cs"/>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FFFFFF"/>
          </a:solidFill>
          <a:uFillTx/>
          <a:latin typeface="+mj-lt"/>
          <a:ea typeface="+mj-ea"/>
          <a:cs typeface="+mj-cs"/>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FFFFFF"/>
          </a:solidFill>
          <a:uFillTx/>
          <a:latin typeface="+mj-lt"/>
          <a:ea typeface="+mj-ea"/>
          <a:cs typeface="+mj-cs"/>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FFFFFF"/>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p:cNvSpPr txBox="1">
            <a:spLocks noGrp="1"/>
          </p:cNvSpPr>
          <p:nvPr>
            <p:ph type="ctrTitle"/>
          </p:nvPr>
        </p:nvSpPr>
        <p:spPr>
          <a:prstGeom prst="rect">
            <a:avLst/>
          </a:prstGeom>
        </p:spPr>
        <p:txBody>
          <a:bodyPr/>
          <a:lstStyle/>
          <a:p>
            <a:endParaRPr/>
          </a:p>
        </p:txBody>
      </p:sp>
      <p:sp>
        <p:nvSpPr>
          <p:cNvPr id="120" name="Body"/>
          <p:cNvSpPr txBox="1">
            <a:spLocks noGrp="1"/>
          </p:cNvSpPr>
          <p:nvPr>
            <p:ph type="subTitle" sz="quarter" idx="1"/>
          </p:nvPr>
        </p:nvSpPr>
        <p:spPr>
          <a:prstGeom prst="rect">
            <a:avLst/>
          </a:prstGeom>
        </p:spPr>
        <p:txBody>
          <a:bodyPr/>
          <a:lstStyle/>
          <a:p>
            <a:endParaRPr/>
          </a:p>
        </p:txBody>
      </p:sp>
      <p:pic>
        <p:nvPicPr>
          <p:cNvPr id="121" name="2021 Berrys.JPG" descr="2021 Berrys.JPG"/>
          <p:cNvPicPr>
            <a:picLocks noChangeAspect="1"/>
          </p:cNvPicPr>
          <p:nvPr/>
        </p:nvPicPr>
        <p:blipFill>
          <a:blip r:embed="rId3"/>
          <a:stretch>
            <a:fillRect/>
          </a:stretch>
        </p:blipFill>
        <p:spPr>
          <a:xfrm>
            <a:off x="0" y="751146"/>
            <a:ext cx="13004801" cy="868139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itle"/>
          <p:cNvSpPr txBox="1">
            <a:spLocks noGrp="1"/>
          </p:cNvSpPr>
          <p:nvPr>
            <p:ph type="ctrTitle"/>
          </p:nvPr>
        </p:nvSpPr>
        <p:spPr>
          <a:prstGeom prst="rect">
            <a:avLst/>
          </a:prstGeom>
        </p:spPr>
        <p:txBody>
          <a:bodyPr/>
          <a:lstStyle/>
          <a:p>
            <a:endParaRPr/>
          </a:p>
        </p:txBody>
      </p:sp>
      <p:sp>
        <p:nvSpPr>
          <p:cNvPr id="159" name="Body"/>
          <p:cNvSpPr txBox="1">
            <a:spLocks noGrp="1"/>
          </p:cNvSpPr>
          <p:nvPr>
            <p:ph type="subTitle" sz="quarter" idx="1"/>
          </p:nvPr>
        </p:nvSpPr>
        <p:spPr>
          <a:prstGeom prst="rect">
            <a:avLst/>
          </a:prstGeom>
        </p:spPr>
        <p:txBody>
          <a:bodyPr/>
          <a:lstStyle/>
          <a:p>
            <a:endParaRPr/>
          </a:p>
        </p:txBody>
      </p:sp>
      <p:pic>
        <p:nvPicPr>
          <p:cNvPr id="160" name="Image" descr="Image"/>
          <p:cNvPicPr>
            <a:picLocks noChangeAspect="1"/>
          </p:cNvPicPr>
          <p:nvPr/>
        </p:nvPicPr>
        <p:blipFill>
          <a:blip r:embed="rId3"/>
          <a:stretch>
            <a:fillRect/>
          </a:stretch>
        </p:blipFill>
        <p:spPr>
          <a:xfrm>
            <a:off x="2569620" y="1235997"/>
            <a:ext cx="7700317" cy="741201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In the American Christian narrative, the stories of the dominant culture are placed front and center while stories from the margins are often ignored. As we rush toward a description of an America that is now postracial, we forget that the road to this p"/>
          <p:cNvSpPr txBox="1">
            <a:spLocks noGrp="1"/>
          </p:cNvSpPr>
          <p:nvPr>
            <p:ph type="body" idx="1"/>
          </p:nvPr>
        </p:nvSpPr>
        <p:spPr>
          <a:xfrm>
            <a:off x="294494" y="1140091"/>
            <a:ext cx="12415812" cy="6568114"/>
          </a:xfrm>
          <a:prstGeom prst="rect">
            <a:avLst/>
          </a:prstGeom>
        </p:spPr>
        <p:txBody>
          <a:bodyPr/>
          <a:lstStyle/>
          <a:p>
            <a:pPr marL="0" indent="0" defTabSz="280415">
              <a:spcBef>
                <a:spcPts val="2000"/>
              </a:spcBef>
              <a:buSzTx/>
              <a:buNone/>
              <a:defRPr>
                <a:latin typeface="Arial"/>
                <a:ea typeface="Arial"/>
                <a:cs typeface="Arial"/>
                <a:sym typeface="Arial"/>
              </a:defRPr>
            </a:pPr>
            <a:r>
              <a:t> </a:t>
            </a:r>
            <a:r>
              <a:rPr>
                <a:latin typeface="+mj-lt"/>
                <a:ea typeface="+mj-ea"/>
                <a:cs typeface="+mj-cs"/>
                <a:sym typeface="Helvetica Neue"/>
              </a:rPr>
              <a:t>In the American Christian narrative … we have yet to engage in a proper funeral dirge for our tainted racial history and continue to deny the deep spiritual stronghold of a nation that sought to justify slavery. </a:t>
            </a:r>
          </a:p>
        </p:txBody>
      </p:sp>
      <p:sp>
        <p:nvSpPr>
          <p:cNvPr id="165" name="- Soong Chan Rah, Prophetic Lament"/>
          <p:cNvSpPr txBox="1"/>
          <p:nvPr/>
        </p:nvSpPr>
        <p:spPr>
          <a:xfrm>
            <a:off x="1518803" y="7520250"/>
            <a:ext cx="9127745"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a:solidFill>
                  <a:srgbClr val="FFFFFF"/>
                </a:solidFill>
                <a:latin typeface="+mj-lt"/>
                <a:ea typeface="+mj-ea"/>
                <a:cs typeface="+mj-cs"/>
                <a:sym typeface="Helvetica Neue"/>
              </a:defRPr>
            </a:lvl1pPr>
          </a:lstStyle>
          <a:p>
            <a:r>
              <a:t>- Soong Chan Rah, Prophetic Lament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Have you listened to the complaints that have arisen?"/>
          <p:cNvSpPr txBox="1">
            <a:spLocks noGrp="1"/>
          </p:cNvSpPr>
          <p:nvPr>
            <p:ph type="body" idx="1"/>
          </p:nvPr>
        </p:nvSpPr>
        <p:spPr>
          <a:xfrm>
            <a:off x="453154" y="2590800"/>
            <a:ext cx="12098492" cy="6286500"/>
          </a:xfrm>
          <a:prstGeom prst="rect">
            <a:avLst/>
          </a:prstGeom>
        </p:spPr>
        <p:txBody>
          <a:bodyPr/>
          <a:lstStyle>
            <a:lvl1pPr marL="0" indent="0">
              <a:buSzTx/>
              <a:buNone/>
              <a:defRPr sz="3800"/>
            </a:lvl1pPr>
          </a:lstStyle>
          <a:p>
            <a:r>
              <a:t>Have you listened to the complaints that have arisen?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he Twelve summoned the whole company of the disciples and said, “It would not be right for us to give up preaching the word of God to wait on tables. Brothers and sisters, select from among you seven men of good reputation, full of the Spirit and wisdom"/>
          <p:cNvSpPr txBox="1">
            <a:spLocks noGrp="1"/>
          </p:cNvSpPr>
          <p:nvPr>
            <p:ph type="body" idx="1"/>
          </p:nvPr>
        </p:nvSpPr>
        <p:spPr>
          <a:xfrm>
            <a:off x="340811" y="1271390"/>
            <a:ext cx="12175671" cy="6286503"/>
          </a:xfrm>
          <a:prstGeom prst="rect">
            <a:avLst/>
          </a:prstGeom>
        </p:spPr>
        <p:txBody>
          <a:bodyPr/>
          <a:lstStyle/>
          <a:p>
            <a:pPr marL="0" indent="0">
              <a:buSzTx/>
              <a:buNone/>
            </a:pPr>
            <a:r>
              <a:t>The Twelve summoned the whole company of the disciples and said, “It would not be right for us to give up preaching the word of God to wait on tables. Brothers and sisters, </a:t>
            </a:r>
            <a:r>
              <a:rPr b="1"/>
              <a:t>select from among you</a:t>
            </a:r>
            <a:r>
              <a:t> seven men of good reputation, full of the Spirit and wisdom, whom we can appoint to this duty. </a:t>
            </a:r>
          </a:p>
          <a:p>
            <a:pPr marL="0" indent="0">
              <a:buSzTx/>
              <a:buNone/>
            </a:pPr>
            <a:r>
              <a:t>                                                                                      - Acts 6:2-3</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2. Lead by Lamenting."/>
          <p:cNvSpPr txBox="1">
            <a:spLocks noGrp="1"/>
          </p:cNvSpPr>
          <p:nvPr>
            <p:ph type="body" idx="1"/>
          </p:nvPr>
        </p:nvSpPr>
        <p:spPr>
          <a:xfrm>
            <a:off x="952500" y="1588716"/>
            <a:ext cx="11099800" cy="6286503"/>
          </a:xfrm>
          <a:prstGeom prst="rect">
            <a:avLst/>
          </a:prstGeom>
        </p:spPr>
        <p:txBody>
          <a:bodyPr/>
          <a:lstStyle>
            <a:lvl1pPr marL="0" indent="0">
              <a:buSzTx/>
              <a:buNone/>
              <a:defRPr sz="5000"/>
            </a:lvl1pPr>
          </a:lstStyle>
          <a:p>
            <a:r>
              <a:t>2. Lead by Lamenting.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You cannot have that conversation without shame, because you cannot talk about race without talking about privilege. And when people start talking about privilege, they get paralyzed by shame.” - Brené Brown"/>
          <p:cNvSpPr txBox="1">
            <a:spLocks noGrp="1"/>
          </p:cNvSpPr>
          <p:nvPr>
            <p:ph type="body" idx="1"/>
          </p:nvPr>
        </p:nvSpPr>
        <p:spPr>
          <a:xfrm>
            <a:off x="952500" y="1421703"/>
            <a:ext cx="11099800" cy="6286503"/>
          </a:xfrm>
          <a:prstGeom prst="rect">
            <a:avLst/>
          </a:prstGeom>
        </p:spPr>
        <p:txBody>
          <a:bodyPr/>
          <a:lstStyle>
            <a:lvl1pPr marL="0" indent="0">
              <a:buSzTx/>
              <a:buNone/>
            </a:lvl1pPr>
          </a:lstStyle>
          <a:p>
            <a:r>
              <a:t>“You cannot have that conversation without shame, because you cannot talk about race without talking about privilege. And when people start talking about privilege, they get paralyzed by shame.” - Brené Brown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rue reconciliation, justice and shalom require a remembering of suffering, an unearthing of a shameful history and a willingness to enter into lament. Lament calls for an authentic encounter with the truth and challenges privilege, because privilege wou"/>
          <p:cNvSpPr txBox="1">
            <a:spLocks noGrp="1"/>
          </p:cNvSpPr>
          <p:nvPr>
            <p:ph type="body" idx="1"/>
          </p:nvPr>
        </p:nvSpPr>
        <p:spPr>
          <a:xfrm>
            <a:off x="952500" y="1421703"/>
            <a:ext cx="11099800" cy="6286503"/>
          </a:xfrm>
          <a:prstGeom prst="rect">
            <a:avLst/>
          </a:prstGeom>
        </p:spPr>
        <p:txBody>
          <a:bodyPr/>
          <a:lstStyle>
            <a:lvl1pPr marL="0" indent="0">
              <a:buSzTx/>
              <a:buNone/>
            </a:lvl1pPr>
          </a:lstStyle>
          <a:p>
            <a:r>
              <a:t>True reconciliation, justice and shalom require a remembering of suffering, an unearthing of a shameful history and a willingness to enter into lament.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he Twelve spoke up for those who were not being heard."/>
          <p:cNvSpPr txBox="1">
            <a:spLocks noGrp="1"/>
          </p:cNvSpPr>
          <p:nvPr>
            <p:ph type="body" idx="1"/>
          </p:nvPr>
        </p:nvSpPr>
        <p:spPr>
          <a:xfrm>
            <a:off x="685831" y="1733550"/>
            <a:ext cx="11633138" cy="6286500"/>
          </a:xfrm>
          <a:prstGeom prst="rect">
            <a:avLst/>
          </a:prstGeom>
        </p:spPr>
        <p:txBody>
          <a:bodyPr/>
          <a:lstStyle>
            <a:lvl1pPr marL="0" indent="0">
              <a:buSzTx/>
              <a:buNone/>
              <a:defRPr sz="3500"/>
            </a:lvl1pPr>
          </a:lstStyle>
          <a:p>
            <a:r>
              <a:t>The Twelve spoke up for those who were not being heard.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I would not hesitate to say that it is unfortunate that so-called demonstrations are taking place in Birmingham at this time, but I would say in more emphatic terms that it is even more unfortunate that the white power structure of this city left the Neg"/>
          <p:cNvSpPr txBox="1">
            <a:spLocks noGrp="1"/>
          </p:cNvSpPr>
          <p:nvPr>
            <p:ph type="body" sz="half" idx="1"/>
          </p:nvPr>
        </p:nvSpPr>
        <p:spPr>
          <a:xfrm>
            <a:off x="952500" y="5741616"/>
            <a:ext cx="11099800" cy="3653427"/>
          </a:xfrm>
          <a:prstGeom prst="rect">
            <a:avLst/>
          </a:prstGeom>
        </p:spPr>
        <p:txBody>
          <a:bodyPr/>
          <a:lstStyle>
            <a:lvl1pPr marL="0" indent="0">
              <a:buSzTx/>
              <a:buNone/>
            </a:lvl1pPr>
          </a:lstStyle>
          <a:p>
            <a:r>
              <a:t>I would not hesitate to say that it is unfortunate that so-called demonstrations are taking place in Birmingham at this time, but I would say in more emphatic terms that it is even more unfortunate that the white power structure of this city left the Negro community with no other alternative.</a:t>
            </a:r>
          </a:p>
        </p:txBody>
      </p:sp>
      <p:pic>
        <p:nvPicPr>
          <p:cNvPr id="194" name="mlk prison.jpeg" descr="mlk prison.jpeg"/>
          <p:cNvPicPr>
            <a:picLocks noChangeAspect="1"/>
          </p:cNvPicPr>
          <p:nvPr/>
        </p:nvPicPr>
        <p:blipFill>
          <a:blip r:embed="rId3"/>
          <a:stretch>
            <a:fillRect/>
          </a:stretch>
        </p:blipFill>
        <p:spPr>
          <a:xfrm>
            <a:off x="2262153" y="582002"/>
            <a:ext cx="8480493" cy="4267086"/>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seudo-community:…"/>
          <p:cNvSpPr txBox="1">
            <a:spLocks noGrp="1"/>
          </p:cNvSpPr>
          <p:nvPr>
            <p:ph type="body" idx="1"/>
          </p:nvPr>
        </p:nvSpPr>
        <p:spPr>
          <a:xfrm>
            <a:off x="952500" y="1354897"/>
            <a:ext cx="11099800" cy="6286503"/>
          </a:xfrm>
          <a:prstGeom prst="rect">
            <a:avLst/>
          </a:prstGeom>
        </p:spPr>
        <p:txBody>
          <a:bodyPr/>
          <a:lstStyle/>
          <a:p>
            <a:pPr marL="0" indent="0">
              <a:buSzTx/>
              <a:buNone/>
            </a:pPr>
            <a:r>
              <a:t>pseudo-community: </a:t>
            </a:r>
          </a:p>
          <a:p>
            <a:pPr marL="0" indent="0">
              <a:buSzTx/>
              <a:buNone/>
            </a:pPr>
            <a:r>
              <a:t>Where participants are "nice with each other", playing-safe, and presenting what they feel is the most favorable sides of their personalities.</a:t>
            </a:r>
          </a:p>
          <a:p>
            <a:pPr marL="0" indent="0">
              <a:buSzTx/>
              <a:buNone/>
            </a:pPr>
            <a:endParaRPr/>
          </a:p>
          <a:p>
            <a:pPr marL="0" indent="0">
              <a:buSzTx/>
              <a:buNone/>
            </a:pPr>
            <a:r>
              <a:t>                                                                         - Steve Peck,  </a:t>
            </a:r>
          </a:p>
          <a:p>
            <a:pPr marL="0" indent="0">
              <a:buSzTx/>
              <a:buNone/>
            </a:pPr>
            <a:r>
              <a:t>                                                                 </a:t>
            </a:r>
            <a:r>
              <a:rPr i="1"/>
              <a:t>The Different Drum</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I pray not only for these, but also for those who believe in me through their word. May they all be one, as you, Father, are in me and I am in you. May they also be in us, so that the world may believe you sent me.…"/>
          <p:cNvSpPr txBox="1">
            <a:spLocks noGrp="1"/>
          </p:cNvSpPr>
          <p:nvPr>
            <p:ph type="body" idx="1"/>
          </p:nvPr>
        </p:nvSpPr>
        <p:spPr>
          <a:xfrm>
            <a:off x="952500" y="1405632"/>
            <a:ext cx="11099800" cy="6286503"/>
          </a:xfrm>
          <a:prstGeom prst="rect">
            <a:avLst/>
          </a:prstGeom>
        </p:spPr>
        <p:txBody>
          <a:bodyPr/>
          <a:lstStyle/>
          <a:p>
            <a:pPr marL="0" indent="0" algn="ctr">
              <a:buSzTx/>
              <a:buNone/>
            </a:pPr>
            <a:r>
              <a:t>I pray not only for these, but also for those who believe in me through their word. May they all be one, as you, Father, are in me and I am in you. May they also be in us, so that the world may believe you sent me. </a:t>
            </a:r>
          </a:p>
          <a:p>
            <a:pPr marL="0" indent="0" algn="ctr">
              <a:buSzTx/>
              <a:buNone/>
            </a:pPr>
            <a:r>
              <a:t>- Jesus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seudo community…"/>
          <p:cNvSpPr txBox="1">
            <a:spLocks noGrp="1"/>
          </p:cNvSpPr>
          <p:nvPr>
            <p:ph type="body" idx="1"/>
          </p:nvPr>
        </p:nvSpPr>
        <p:spPr>
          <a:xfrm>
            <a:off x="952500" y="1371600"/>
            <a:ext cx="11099800" cy="6286500"/>
          </a:xfrm>
          <a:prstGeom prst="rect">
            <a:avLst/>
          </a:prstGeom>
        </p:spPr>
        <p:txBody>
          <a:bodyPr/>
          <a:lstStyle/>
          <a:p>
            <a:pPr marL="0" indent="0" algn="ctr" defTabSz="543305">
              <a:spcBef>
                <a:spcPts val="3900"/>
              </a:spcBef>
              <a:buSzTx/>
              <a:buNone/>
              <a:defRPr sz="2900"/>
            </a:pPr>
            <a:r>
              <a:t>pseudo community  </a:t>
            </a:r>
          </a:p>
          <a:p>
            <a:pPr marL="0" indent="0" algn="ctr" defTabSz="543305">
              <a:spcBef>
                <a:spcPts val="3900"/>
              </a:spcBef>
              <a:buSzTx/>
              <a:buNone/>
              <a:defRPr sz="2900"/>
            </a:pPr>
            <a:r>
              <a:t>                          </a:t>
            </a:r>
          </a:p>
          <a:p>
            <a:pPr marL="0" indent="0" algn="ctr" defTabSz="543305">
              <a:spcBef>
                <a:spcPts val="3900"/>
              </a:spcBef>
              <a:buSzTx/>
              <a:buNone/>
              <a:defRPr sz="2900"/>
            </a:pPr>
            <a:r>
              <a:t>chaos</a:t>
            </a:r>
          </a:p>
          <a:p>
            <a:pPr marL="0" indent="0" algn="ctr" defTabSz="543305">
              <a:spcBef>
                <a:spcPts val="3900"/>
              </a:spcBef>
              <a:buSzTx/>
              <a:buNone/>
              <a:defRPr sz="2900"/>
            </a:pPr>
            <a:endParaRPr/>
          </a:p>
          <a:p>
            <a:pPr marL="0" indent="0" algn="ctr" defTabSz="543305">
              <a:spcBef>
                <a:spcPts val="3900"/>
              </a:spcBef>
              <a:buSzTx/>
              <a:buNone/>
              <a:defRPr sz="2900"/>
            </a:pPr>
            <a:r>
              <a:t>emptiness</a:t>
            </a:r>
          </a:p>
          <a:p>
            <a:pPr marL="0" indent="0" algn="ctr" defTabSz="543305">
              <a:spcBef>
                <a:spcPts val="3900"/>
              </a:spcBef>
              <a:buSzTx/>
              <a:buNone/>
              <a:defRPr sz="2900"/>
            </a:pPr>
            <a:endParaRPr/>
          </a:p>
          <a:p>
            <a:pPr marL="0" indent="0" algn="ctr" defTabSz="543305">
              <a:spcBef>
                <a:spcPts val="3900"/>
              </a:spcBef>
              <a:buSzTx/>
              <a:buNone/>
              <a:defRPr sz="2900"/>
            </a:pPr>
            <a:r>
              <a:t>true community</a:t>
            </a:r>
          </a:p>
        </p:txBody>
      </p:sp>
      <p:sp>
        <p:nvSpPr>
          <p:cNvPr id="203" name="Line"/>
          <p:cNvSpPr/>
          <p:nvPr/>
        </p:nvSpPr>
        <p:spPr>
          <a:xfrm>
            <a:off x="6502399" y="2278803"/>
            <a:ext cx="2" cy="977617"/>
          </a:xfrm>
          <a:prstGeom prst="line">
            <a:avLst/>
          </a:prstGeom>
          <a:ln w="76200">
            <a:solidFill>
              <a:srgbClr val="858781"/>
            </a:solidFill>
            <a:miter lim="400000"/>
            <a:tailEnd type="triangle"/>
          </a:ln>
        </p:spPr>
        <p:txBody>
          <a:bodyPr lIns="45718" tIns="45718" rIns="45718" bIns="45718"/>
          <a:lstStyle/>
          <a:p>
            <a:pPr>
              <a:defRPr>
                <a:solidFill>
                  <a:srgbClr val="FFFFFF"/>
                </a:solidFill>
              </a:defRPr>
            </a:pPr>
            <a:endParaRPr/>
          </a:p>
        </p:txBody>
      </p:sp>
      <p:sp>
        <p:nvSpPr>
          <p:cNvPr id="204" name="Line"/>
          <p:cNvSpPr/>
          <p:nvPr/>
        </p:nvSpPr>
        <p:spPr>
          <a:xfrm>
            <a:off x="6502400" y="4026041"/>
            <a:ext cx="2" cy="977618"/>
          </a:xfrm>
          <a:prstGeom prst="line">
            <a:avLst/>
          </a:prstGeom>
          <a:ln w="76200">
            <a:solidFill>
              <a:srgbClr val="858781"/>
            </a:solidFill>
            <a:miter lim="400000"/>
            <a:tailEnd type="triangle"/>
          </a:ln>
        </p:spPr>
        <p:txBody>
          <a:bodyPr lIns="45718" tIns="45718" rIns="45718" bIns="45718"/>
          <a:lstStyle/>
          <a:p>
            <a:pPr>
              <a:defRPr>
                <a:solidFill>
                  <a:srgbClr val="FFFFFF"/>
                </a:solidFill>
              </a:defRPr>
            </a:pPr>
            <a:endParaRPr/>
          </a:p>
        </p:txBody>
      </p:sp>
      <p:sp>
        <p:nvSpPr>
          <p:cNvPr id="205" name="Line"/>
          <p:cNvSpPr/>
          <p:nvPr/>
        </p:nvSpPr>
        <p:spPr>
          <a:xfrm>
            <a:off x="6502399" y="5896388"/>
            <a:ext cx="2" cy="977618"/>
          </a:xfrm>
          <a:prstGeom prst="line">
            <a:avLst/>
          </a:prstGeom>
          <a:ln w="76200">
            <a:solidFill>
              <a:srgbClr val="858781"/>
            </a:solidFill>
            <a:miter lim="400000"/>
            <a:tailEnd type="triangle"/>
          </a:ln>
        </p:spPr>
        <p:txBody>
          <a:bodyPr lIns="45718" tIns="45718" rIns="45718" bIns="45718"/>
          <a:lstStyle/>
          <a:p>
            <a:pPr>
              <a:defRPr>
                <a:solidFill>
                  <a:srgbClr val="FFFFFF"/>
                </a:solidFill>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Are you committed to helping resolve the complaint?"/>
          <p:cNvSpPr txBox="1">
            <a:spLocks noGrp="1"/>
          </p:cNvSpPr>
          <p:nvPr>
            <p:ph type="body" idx="1"/>
          </p:nvPr>
        </p:nvSpPr>
        <p:spPr>
          <a:xfrm>
            <a:off x="952500" y="1499729"/>
            <a:ext cx="11099800" cy="6286503"/>
          </a:xfrm>
          <a:prstGeom prst="rect">
            <a:avLst/>
          </a:prstGeom>
        </p:spPr>
        <p:txBody>
          <a:bodyPr/>
          <a:lstStyle>
            <a:lvl1pPr marL="0" indent="0">
              <a:buSzTx/>
              <a:buNone/>
              <a:defRPr sz="3600"/>
            </a:lvl1pPr>
          </a:lstStyle>
          <a:p>
            <a:r>
              <a:t>Are you committed to helping resolve the complaint?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his proposal pleased the whole company. So they chose Stephen, a man full of faith and the Holy Spirit, and Philip, Prochorus, Nicanor, Timon, Parmenas, and Nicolaus, a convert from Antioch. They had them stand before the apostles, who prayed and laid t"/>
          <p:cNvSpPr txBox="1">
            <a:spLocks noGrp="1"/>
          </p:cNvSpPr>
          <p:nvPr>
            <p:ph type="body" idx="1"/>
          </p:nvPr>
        </p:nvSpPr>
        <p:spPr>
          <a:xfrm>
            <a:off x="625973" y="2590800"/>
            <a:ext cx="11927565" cy="6286500"/>
          </a:xfrm>
          <a:prstGeom prst="rect">
            <a:avLst/>
          </a:prstGeom>
        </p:spPr>
        <p:txBody>
          <a:bodyPr/>
          <a:lstStyle/>
          <a:p>
            <a:pPr marL="0" indent="0">
              <a:buSzTx/>
              <a:buNone/>
            </a:pPr>
            <a:r>
              <a:t>This proposal pleased the whole company. So they chose Stephen, a man full of faith and the Holy Spirit, and Philip, Prochorus, Nicanor, Timon, Parmenas, and Nicolaus, a convert from Antioch. They had them stand before the apostles, who prayed and laid their hands on them.</a:t>
            </a:r>
          </a:p>
          <a:p>
            <a:pPr marL="0" indent="0">
              <a:buSzTx/>
              <a:buNone/>
            </a:pPr>
            <a:r>
              <a:t>                                                                               Acts 6:5-6</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3. Lend support as others lead out."/>
          <p:cNvSpPr txBox="1">
            <a:spLocks noGrp="1"/>
          </p:cNvSpPr>
          <p:nvPr>
            <p:ph type="body" idx="1"/>
          </p:nvPr>
        </p:nvSpPr>
        <p:spPr>
          <a:xfrm>
            <a:off x="952500" y="1204585"/>
            <a:ext cx="11099800" cy="6286503"/>
          </a:xfrm>
          <a:prstGeom prst="rect">
            <a:avLst/>
          </a:prstGeom>
        </p:spPr>
        <p:txBody>
          <a:bodyPr/>
          <a:lstStyle>
            <a:lvl1pPr marL="0" indent="0">
              <a:buSzTx/>
              <a:buNone/>
              <a:defRPr sz="5000"/>
            </a:lvl1pPr>
          </a:lstStyle>
          <a:p>
            <a:r>
              <a:t>3. Lend support as others lead out.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he majority listened to the minority voice and empowered them to lead."/>
          <p:cNvSpPr txBox="1">
            <a:spLocks noGrp="1"/>
          </p:cNvSpPr>
          <p:nvPr>
            <p:ph type="body" idx="1"/>
          </p:nvPr>
        </p:nvSpPr>
        <p:spPr>
          <a:xfrm>
            <a:off x="952500" y="1388300"/>
            <a:ext cx="11099800" cy="6286503"/>
          </a:xfrm>
          <a:prstGeom prst="rect">
            <a:avLst/>
          </a:prstGeom>
        </p:spPr>
        <p:txBody>
          <a:bodyPr/>
          <a:lstStyle>
            <a:lvl1pPr marL="0" indent="0">
              <a:buSzTx/>
              <a:buNone/>
              <a:defRPr sz="4000"/>
            </a:lvl1pPr>
          </a:lstStyle>
          <a:p>
            <a:r>
              <a:t>The majority listened to the minority voice and empowered them to lead.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In the end we will not remember the words of our enemies, but the silence of our friends.…"/>
          <p:cNvSpPr txBox="1">
            <a:spLocks noGrp="1"/>
          </p:cNvSpPr>
          <p:nvPr>
            <p:ph type="body" idx="1"/>
          </p:nvPr>
        </p:nvSpPr>
        <p:spPr>
          <a:xfrm>
            <a:off x="818888" y="1321494"/>
            <a:ext cx="11099803" cy="6286503"/>
          </a:xfrm>
          <a:prstGeom prst="rect">
            <a:avLst/>
          </a:prstGeom>
        </p:spPr>
        <p:txBody>
          <a:bodyPr/>
          <a:lstStyle/>
          <a:p>
            <a:pPr marL="0" indent="0">
              <a:buSzTx/>
              <a:buNone/>
              <a:defRPr sz="5000"/>
            </a:pPr>
            <a:r>
              <a:t>In the end we will not remember the words of our enemies, but the silence of our friends.</a:t>
            </a:r>
          </a:p>
          <a:p>
            <a:pPr marL="0" indent="0">
              <a:buSzTx/>
              <a:buNone/>
              <a:defRPr sz="5000"/>
            </a:pPr>
            <a:r>
              <a:t>               - Rev. Martin Luther King, Jr.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Body"/>
          <p:cNvSpPr txBox="1">
            <a:spLocks noGrp="1"/>
          </p:cNvSpPr>
          <p:nvPr>
            <p:ph type="body" idx="1"/>
          </p:nvPr>
        </p:nvSpPr>
        <p:spPr>
          <a:prstGeom prst="rect">
            <a:avLst/>
          </a:prstGeom>
        </p:spPr>
        <p:txBody>
          <a:bodyPr/>
          <a:lstStyle/>
          <a:p>
            <a:pPr marL="0" indent="0">
              <a:buSzTx/>
              <a:buNone/>
            </a:pPr>
            <a:endParaRPr/>
          </a:p>
        </p:txBody>
      </p:sp>
      <p:pic>
        <p:nvPicPr>
          <p:cNvPr id="230" name="baylor styudent race.jpeg" descr="baylor styudent race.jpeg"/>
          <p:cNvPicPr>
            <a:picLocks noChangeAspect="1"/>
          </p:cNvPicPr>
          <p:nvPr/>
        </p:nvPicPr>
        <p:blipFill>
          <a:blip r:embed="rId3"/>
          <a:stretch>
            <a:fillRect/>
          </a:stretch>
        </p:blipFill>
        <p:spPr>
          <a:xfrm>
            <a:off x="619695" y="773687"/>
            <a:ext cx="11525367" cy="7680991"/>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o the word of God spread, the disciples in Jerusalem increased greatly in number, and a large group of priests became obedient to the faith.…"/>
          <p:cNvSpPr txBox="1">
            <a:spLocks noGrp="1"/>
          </p:cNvSpPr>
          <p:nvPr>
            <p:ph type="body" idx="1"/>
          </p:nvPr>
        </p:nvSpPr>
        <p:spPr>
          <a:xfrm>
            <a:off x="573065" y="1733550"/>
            <a:ext cx="11858670" cy="6286500"/>
          </a:xfrm>
          <a:prstGeom prst="rect">
            <a:avLst/>
          </a:prstGeom>
        </p:spPr>
        <p:txBody>
          <a:bodyPr/>
          <a:lstStyle/>
          <a:p>
            <a:pPr marL="0" indent="0">
              <a:buSzTx/>
              <a:buNone/>
              <a:defRPr sz="4000"/>
            </a:pPr>
            <a:r>
              <a:t>So the word of God spread, the disciples in Jerusalem increased greatly in number, and a large group of priests became obedient to the faith.</a:t>
            </a:r>
          </a:p>
          <a:p>
            <a:pPr marL="0" indent="0">
              <a:buSzTx/>
              <a:buNone/>
              <a:defRPr sz="4000"/>
            </a:pPr>
            <a:r>
              <a:t>                                                               Acts 6:7</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4. Commit Yourself To This Aspect of the Gospel"/>
          <p:cNvSpPr txBox="1">
            <a:spLocks noGrp="1"/>
          </p:cNvSpPr>
          <p:nvPr>
            <p:ph type="body" idx="1"/>
          </p:nvPr>
        </p:nvSpPr>
        <p:spPr>
          <a:xfrm>
            <a:off x="424605" y="1254689"/>
            <a:ext cx="12155590" cy="6286503"/>
          </a:xfrm>
          <a:prstGeom prst="rect">
            <a:avLst/>
          </a:prstGeom>
        </p:spPr>
        <p:txBody>
          <a:bodyPr/>
          <a:lstStyle>
            <a:lvl1pPr marL="0" indent="0" algn="ctr">
              <a:buSzTx/>
              <a:buNone/>
              <a:defRPr sz="3500"/>
            </a:lvl1pPr>
          </a:lstStyle>
          <a:p>
            <a:r>
              <a:t>4. Commit Yourself To This Aspect of the Gospel</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10D6AD-63DA-EB48-6274-E8B55A26F20A}"/>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021EFA25-DC51-4A27-D458-DBD42DB0D6FE}"/>
              </a:ext>
            </a:extLst>
          </p:cNvPr>
          <p:cNvPicPr>
            <a:picLocks noChangeAspect="1"/>
          </p:cNvPicPr>
          <p:nvPr/>
        </p:nvPicPr>
        <p:blipFill>
          <a:blip r:embed="rId3"/>
          <a:stretch>
            <a:fillRect/>
          </a:stretch>
        </p:blipFill>
        <p:spPr>
          <a:xfrm>
            <a:off x="532481" y="170329"/>
            <a:ext cx="11939838" cy="9412941"/>
          </a:xfrm>
          <a:prstGeom prst="rect">
            <a:avLst/>
          </a:prstGeom>
        </p:spPr>
      </p:pic>
    </p:spTree>
    <p:extLst>
      <p:ext uri="{BB962C8B-B14F-4D97-AF65-F5344CB8AC3E}">
        <p14:creationId xmlns:p14="http://schemas.microsoft.com/office/powerpoint/2010/main" val="210023658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But you will receive power when the Holy Spirit has come on you, and you will be my witnesses in Jerusalem, in all Judea and Samaria, and to the end of the earth.…"/>
          <p:cNvSpPr txBox="1">
            <a:spLocks noGrp="1"/>
          </p:cNvSpPr>
          <p:nvPr>
            <p:ph type="body" idx="1"/>
          </p:nvPr>
        </p:nvSpPr>
        <p:spPr>
          <a:prstGeom prst="rect">
            <a:avLst/>
          </a:prstGeom>
        </p:spPr>
        <p:txBody>
          <a:bodyPr/>
          <a:lstStyle/>
          <a:p>
            <a:pPr marL="0" indent="0">
              <a:buSzTx/>
              <a:buNone/>
            </a:pPr>
            <a:r>
              <a:t>But you will receive power when the Holy Spirit has come on you, and you will be my witnesses in Jerusalem, in all Judea and Samaria, and to the end of the earth.</a:t>
            </a:r>
          </a:p>
          <a:p>
            <a:pPr marL="0" lvl="3" indent="0">
              <a:buSzTx/>
              <a:buNone/>
            </a:pPr>
            <a:r>
              <a:t>                                                                                 - Acts 1:8</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he Gospel Lifts Every Voice."/>
          <p:cNvSpPr txBox="1">
            <a:spLocks noGrp="1"/>
          </p:cNvSpPr>
          <p:nvPr>
            <p:ph type="body" idx="1"/>
          </p:nvPr>
        </p:nvSpPr>
        <p:spPr>
          <a:xfrm>
            <a:off x="349105" y="367782"/>
            <a:ext cx="12306590" cy="8801446"/>
          </a:xfrm>
          <a:prstGeom prst="rect">
            <a:avLst/>
          </a:prstGeom>
        </p:spPr>
        <p:txBody>
          <a:bodyPr/>
          <a:lstStyle>
            <a:lvl1pPr marL="0" indent="0">
              <a:buSzTx/>
              <a:buNone/>
              <a:defRPr sz="7200"/>
            </a:lvl1pPr>
          </a:lstStyle>
          <a:p>
            <a:r>
              <a:t>The Gospel Lifts Every Voice.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Lift every voice and sing,…"/>
          <p:cNvSpPr txBox="1">
            <a:spLocks noGrp="1"/>
          </p:cNvSpPr>
          <p:nvPr>
            <p:ph type="body" idx="1"/>
          </p:nvPr>
        </p:nvSpPr>
        <p:spPr>
          <a:xfrm>
            <a:off x="349105" y="367782"/>
            <a:ext cx="12306590" cy="8801446"/>
          </a:xfrm>
          <a:prstGeom prst="rect">
            <a:avLst/>
          </a:prstGeom>
        </p:spPr>
        <p:txBody>
          <a:bodyPr/>
          <a:lstStyle/>
          <a:p>
            <a:pPr marL="0" indent="0" defTabSz="268731">
              <a:spcBef>
                <a:spcPts val="1900"/>
              </a:spcBef>
              <a:buSzTx/>
              <a:buNone/>
              <a:defRPr sz="3300"/>
            </a:pPr>
            <a:r>
              <a:t>Lift every voice and sing,</a:t>
            </a:r>
          </a:p>
          <a:p>
            <a:pPr marL="0" indent="0" defTabSz="268731">
              <a:spcBef>
                <a:spcPts val="1900"/>
              </a:spcBef>
              <a:buSzTx/>
              <a:buNone/>
              <a:defRPr sz="3300"/>
            </a:pPr>
            <a:r>
              <a:t>Till earth and heaven ring,</a:t>
            </a:r>
          </a:p>
          <a:p>
            <a:pPr marL="0" indent="0" defTabSz="268731">
              <a:spcBef>
                <a:spcPts val="1900"/>
              </a:spcBef>
              <a:buSzTx/>
              <a:buNone/>
              <a:defRPr sz="3300"/>
            </a:pPr>
            <a:r>
              <a:t>Ring with the harmonies of Liberty;</a:t>
            </a:r>
          </a:p>
          <a:p>
            <a:pPr marL="0" indent="0" defTabSz="268731">
              <a:spcBef>
                <a:spcPts val="1900"/>
              </a:spcBef>
              <a:buSzTx/>
              <a:buNone/>
              <a:defRPr sz="3300"/>
            </a:pPr>
            <a:r>
              <a:t>Let our rejoicing rise</a:t>
            </a:r>
          </a:p>
          <a:p>
            <a:pPr marL="0" indent="0" defTabSz="268731">
              <a:spcBef>
                <a:spcPts val="1900"/>
              </a:spcBef>
              <a:buSzTx/>
              <a:buNone/>
              <a:defRPr sz="3300"/>
            </a:pPr>
            <a:r>
              <a:t>High as the list’ning skies,</a:t>
            </a:r>
          </a:p>
          <a:p>
            <a:pPr marL="0" indent="0" defTabSz="268731">
              <a:spcBef>
                <a:spcPts val="1900"/>
              </a:spcBef>
              <a:buSzTx/>
              <a:buNone/>
              <a:defRPr sz="3300"/>
            </a:pPr>
            <a:r>
              <a:t>Let it resound loud as the rolling sea.</a:t>
            </a:r>
          </a:p>
          <a:p>
            <a:pPr marL="0" indent="0" defTabSz="268731">
              <a:spcBef>
                <a:spcPts val="1900"/>
              </a:spcBef>
              <a:buSzTx/>
              <a:buNone/>
              <a:defRPr sz="3300"/>
            </a:pPr>
            <a:r>
              <a:t>Sing a song full of the faith that the dark past has taught us,</a:t>
            </a:r>
          </a:p>
          <a:p>
            <a:pPr marL="0" indent="0" defTabSz="268731">
              <a:spcBef>
                <a:spcPts val="1900"/>
              </a:spcBef>
              <a:buSzTx/>
              <a:buNone/>
              <a:defRPr sz="3300"/>
            </a:pPr>
            <a:r>
              <a:t>Sing a song full of the hope that the present has brought us;</a:t>
            </a:r>
          </a:p>
          <a:p>
            <a:pPr marL="0" indent="0" defTabSz="268731">
              <a:spcBef>
                <a:spcPts val="1900"/>
              </a:spcBef>
              <a:buSzTx/>
              <a:buNone/>
              <a:defRPr sz="3300"/>
            </a:pPr>
            <a:r>
              <a:t>Facing the rising sun of our new day begun,</a:t>
            </a:r>
          </a:p>
          <a:p>
            <a:pPr marL="0" indent="0" defTabSz="268731">
              <a:spcBef>
                <a:spcPts val="1900"/>
              </a:spcBef>
              <a:buSzTx/>
              <a:buNone/>
              <a:defRPr sz="3300"/>
            </a:pPr>
            <a:r>
              <a:t>Let us march on till victory is won.</a:t>
            </a:r>
          </a:p>
          <a:p>
            <a:pPr marL="0" indent="0" defTabSz="268731">
              <a:spcBef>
                <a:spcPts val="1900"/>
              </a:spcBef>
              <a:buSzTx/>
              <a:buNone/>
              <a:defRPr sz="1400"/>
            </a:pPr>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Have you listened to the complaints that have arisen?"/>
          <p:cNvSpPr txBox="1">
            <a:spLocks noGrp="1"/>
          </p:cNvSpPr>
          <p:nvPr>
            <p:ph type="title"/>
          </p:nvPr>
        </p:nvSpPr>
        <p:spPr>
          <a:prstGeom prst="rect">
            <a:avLst/>
          </a:prstGeom>
        </p:spPr>
        <p:txBody>
          <a:bodyPr/>
          <a:lstStyle>
            <a:lvl1pPr algn="l">
              <a:spcBef>
                <a:spcPts val="4200"/>
              </a:spcBef>
              <a:defRPr sz="3800">
                <a:latin typeface="+mj-lt"/>
                <a:ea typeface="+mj-ea"/>
                <a:cs typeface="+mj-cs"/>
                <a:sym typeface="Helvetica Neue"/>
              </a:defRPr>
            </a:lvl1pPr>
          </a:lstStyle>
          <a:p>
            <a:r>
              <a:t>Have you listened to the complaints that have arisen?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onfronting What Divides Us Is A Gospel Issue"/>
          <p:cNvSpPr txBox="1">
            <a:spLocks noGrp="1"/>
          </p:cNvSpPr>
          <p:nvPr>
            <p:ph type="body" idx="1"/>
          </p:nvPr>
        </p:nvSpPr>
        <p:spPr>
          <a:xfrm>
            <a:off x="952500" y="1405632"/>
            <a:ext cx="11099800" cy="6286503"/>
          </a:xfrm>
          <a:prstGeom prst="rect">
            <a:avLst/>
          </a:prstGeom>
        </p:spPr>
        <p:txBody>
          <a:bodyPr/>
          <a:lstStyle>
            <a:lvl1pPr marL="0" indent="0" algn="ctr">
              <a:buSzTx/>
              <a:buNone/>
            </a:lvl1pPr>
          </a:lstStyle>
          <a:p>
            <a:r>
              <a:t>Confronting What Divides Us Is A Gospel Issue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In those days, as the disciples were increasing in number, there arose a complaint by the Hellenistic Jews against the Hebraic Jews that their widows were being overlooked in the daily distribution."/>
          <p:cNvSpPr txBox="1">
            <a:spLocks noGrp="1"/>
          </p:cNvSpPr>
          <p:nvPr>
            <p:ph type="body" idx="1"/>
          </p:nvPr>
        </p:nvSpPr>
        <p:spPr>
          <a:xfrm>
            <a:off x="952500" y="1421703"/>
            <a:ext cx="11099800" cy="6286503"/>
          </a:xfrm>
          <a:prstGeom prst="rect">
            <a:avLst/>
          </a:prstGeom>
        </p:spPr>
        <p:txBody>
          <a:bodyPr/>
          <a:lstStyle/>
          <a:p>
            <a:pPr marL="0" indent="0">
              <a:buSzTx/>
              <a:buNone/>
            </a:pPr>
            <a:r>
              <a:t>In those days, as the disciples were increasing in number, </a:t>
            </a:r>
            <a:r>
              <a:rPr b="1"/>
              <a:t>there arose a complaint </a:t>
            </a:r>
            <a:r>
              <a:t>by the Hellenistic Jews against the Hebraic Jews that their widows were being overlooked in the daily distribution.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noChangeAspect="1"/>
          </p:cNvPicPr>
          <p:nvPr/>
        </p:nvPicPr>
        <p:blipFill>
          <a:blip r:embed="rId3"/>
          <a:stretch>
            <a:fillRect/>
          </a:stretch>
        </p:blipFill>
        <p:spPr>
          <a:xfrm>
            <a:off x="416054" y="2644584"/>
            <a:ext cx="4546361" cy="3783183"/>
          </a:xfrm>
          <a:prstGeom prst="rect">
            <a:avLst/>
          </a:prstGeom>
          <a:ln w="12700">
            <a:miter lim="400000"/>
          </a:ln>
        </p:spPr>
      </p:pic>
      <p:pic>
        <p:nvPicPr>
          <p:cNvPr id="142" name="ethiopian jewish family.png" descr="ethiopian jewish family.png"/>
          <p:cNvPicPr>
            <a:picLocks noChangeAspect="1"/>
          </p:cNvPicPr>
          <p:nvPr/>
        </p:nvPicPr>
        <p:blipFill>
          <a:blip r:embed="rId4"/>
          <a:stretch>
            <a:fillRect/>
          </a:stretch>
        </p:blipFill>
        <p:spPr>
          <a:xfrm>
            <a:off x="5990006" y="2619903"/>
            <a:ext cx="6748941" cy="383254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1. Listen to the complaints."/>
          <p:cNvSpPr txBox="1">
            <a:spLocks noGrp="1"/>
          </p:cNvSpPr>
          <p:nvPr>
            <p:ph type="body" idx="1"/>
          </p:nvPr>
        </p:nvSpPr>
        <p:spPr>
          <a:xfrm>
            <a:off x="952500" y="1855939"/>
            <a:ext cx="11099800" cy="6286502"/>
          </a:xfrm>
          <a:prstGeom prst="rect">
            <a:avLst/>
          </a:prstGeom>
        </p:spPr>
        <p:txBody>
          <a:bodyPr/>
          <a:lstStyle>
            <a:lvl1pPr marL="0" indent="0">
              <a:buSzTx/>
              <a:buNone/>
              <a:defRPr sz="5000"/>
            </a:lvl1pPr>
          </a:lstStyle>
          <a:p>
            <a:r>
              <a:t>1. Listen to the complaints.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he daily distribution was a justice issue that compromised the gospel."/>
          <p:cNvSpPr txBox="1">
            <a:spLocks noGrp="1"/>
          </p:cNvSpPr>
          <p:nvPr>
            <p:ph type="body" idx="1"/>
          </p:nvPr>
        </p:nvSpPr>
        <p:spPr>
          <a:xfrm>
            <a:off x="952500" y="1421703"/>
            <a:ext cx="11099800" cy="6286503"/>
          </a:xfrm>
          <a:prstGeom prst="rect">
            <a:avLst/>
          </a:prstGeom>
        </p:spPr>
        <p:txBody>
          <a:bodyPr/>
          <a:lstStyle>
            <a:lvl1pPr marL="0" indent="0">
              <a:buSzTx/>
              <a:buNone/>
              <a:defRPr sz="3600"/>
            </a:lvl1pPr>
          </a:lstStyle>
          <a:p>
            <a:r>
              <a:t>The daily distribution was a justice issue that compromised the gospel.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he doctrine of Imago Dei is so embedded in our hearts that we have to create stories to deny it in order to justify distorting it."/>
          <p:cNvSpPr txBox="1">
            <a:spLocks noGrp="1"/>
          </p:cNvSpPr>
          <p:nvPr>
            <p:ph type="body" idx="1"/>
          </p:nvPr>
        </p:nvSpPr>
        <p:spPr>
          <a:xfrm>
            <a:off x="952500" y="1421703"/>
            <a:ext cx="11099800" cy="6286503"/>
          </a:xfrm>
          <a:prstGeom prst="rect">
            <a:avLst/>
          </a:prstGeom>
        </p:spPr>
        <p:txBody>
          <a:bodyPr/>
          <a:lstStyle/>
          <a:p>
            <a:pPr marL="0" indent="0">
              <a:buSzTx/>
              <a:buNone/>
              <a:defRPr sz="1200" b="1">
                <a:latin typeface="Arial"/>
                <a:ea typeface="Arial"/>
                <a:cs typeface="Arial"/>
                <a:sym typeface="Arial"/>
              </a:defRPr>
            </a:pPr>
            <a:r>
              <a:t> </a:t>
            </a:r>
            <a:r>
              <a:rPr sz="3200" b="0">
                <a:latin typeface="+mj-lt"/>
                <a:ea typeface="+mj-ea"/>
                <a:cs typeface="+mj-cs"/>
                <a:sym typeface="Helvetica Neue"/>
              </a:rPr>
              <a:t>The doctrine of Imago Dei is so embedded in our hearts that we have to create stories to deny it in order to justify distorting it. </a:t>
            </a:r>
          </a:p>
        </p:txBody>
      </p:sp>
    </p:spTree>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000000"/>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a:ea typeface="Helvetica Neue"/>
        <a:cs typeface="Helvetica Neue"/>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a:ea typeface="Helvetica Neue"/>
        <a:cs typeface="Helvetica Neue"/>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1545</Words>
  <Application>Microsoft Macintosh PowerPoint</Application>
  <PresentationFormat>Custom</PresentationFormat>
  <Paragraphs>87</Paragraphs>
  <Slides>32</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Helvetica Neue</vt:lpstr>
      <vt:lpstr>Helvetica Neue Light</vt:lpstr>
      <vt:lpstr>Helvetica Neue Medium</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Have you listened to the complaints that have arisen?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Rasool Berry</cp:lastModifiedBy>
  <cp:revision>1</cp:revision>
  <dcterms:modified xsi:type="dcterms:W3CDTF">2023-10-04T13:50:34Z</dcterms:modified>
</cp:coreProperties>
</file>