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62" r:id="rId4"/>
    <p:sldId id="264" r:id="rId5"/>
    <p:sldId id="265" r:id="rId6"/>
    <p:sldId id="266" r:id="rId7"/>
    <p:sldId id="267" r:id="rId8"/>
    <p:sldId id="268" r:id="rId9"/>
    <p:sldId id="269" r:id="rId10"/>
    <p:sldId id="270" r:id="rId11"/>
    <p:sldId id="271" r:id="rId12"/>
    <p:sldId id="272" r:id="rId13"/>
    <p:sldId id="263" r:id="rId14"/>
    <p:sldId id="289" r:id="rId15"/>
    <p:sldId id="274" r:id="rId16"/>
    <p:sldId id="275" r:id="rId17"/>
    <p:sldId id="258" r:id="rId18"/>
    <p:sldId id="276" r:id="rId19"/>
    <p:sldId id="277" r:id="rId20"/>
    <p:sldId id="278" r:id="rId21"/>
    <p:sldId id="259" r:id="rId22"/>
    <p:sldId id="279" r:id="rId23"/>
    <p:sldId id="280" r:id="rId24"/>
    <p:sldId id="281" r:id="rId25"/>
    <p:sldId id="282" r:id="rId26"/>
    <p:sldId id="260" r:id="rId27"/>
    <p:sldId id="261" r:id="rId28"/>
    <p:sldId id="283" r:id="rId29"/>
    <p:sldId id="284" r:id="rId30"/>
    <p:sldId id="273" r:id="rId31"/>
    <p:sldId id="285" r:id="rId32"/>
    <p:sldId id="286"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6928" autoAdjust="0"/>
  </p:normalViewPr>
  <p:slideViewPr>
    <p:cSldViewPr snapToGrid="0">
      <p:cViewPr varScale="1">
        <p:scale>
          <a:sx n="68" d="100"/>
          <a:sy n="68" d="100"/>
        </p:scale>
        <p:origin x="10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8545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4003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82546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5233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22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601707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50440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030002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438440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387438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10/11/2023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40802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10/11/2023</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61388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ohnfranklinministries.or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E52DF2-6802-459B-AC2A-AF976DEB1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F0104D-A39D-A633-2278-BC9F8F96F2C0}"/>
              </a:ext>
            </a:extLst>
          </p:cNvPr>
          <p:cNvSpPr>
            <a:spLocks noGrp="1"/>
          </p:cNvSpPr>
          <p:nvPr>
            <p:ph type="ctrTitle"/>
          </p:nvPr>
        </p:nvSpPr>
        <p:spPr>
          <a:xfrm>
            <a:off x="7497258" y="1644425"/>
            <a:ext cx="4518211" cy="3569150"/>
          </a:xfrm>
        </p:spPr>
        <p:txBody>
          <a:bodyPr anchor="ctr">
            <a:normAutofit/>
          </a:bodyPr>
          <a:lstStyle/>
          <a:p>
            <a:pPr algn="ctr"/>
            <a:r>
              <a:rPr lang="en-US" sz="4000" dirty="0"/>
              <a:t>How to have a dynamic, biblically-based prayer meeting</a:t>
            </a:r>
          </a:p>
        </p:txBody>
      </p:sp>
      <p:pic>
        <p:nvPicPr>
          <p:cNvPr id="4" name="Picture 3" descr="Low Angle View Of Clouds In Sky">
            <a:extLst>
              <a:ext uri="{FF2B5EF4-FFF2-40B4-BE49-F238E27FC236}">
                <a16:creationId xmlns:a16="http://schemas.microsoft.com/office/drawing/2014/main" id="{A40A928F-C29F-33FA-A310-CB9E00259358}"/>
              </a:ext>
            </a:extLst>
          </p:cNvPr>
          <p:cNvPicPr>
            <a:picLocks noChangeAspect="1"/>
          </p:cNvPicPr>
          <p:nvPr/>
        </p:nvPicPr>
        <p:blipFill rotWithShape="1">
          <a:blip r:embed="rId2"/>
          <a:srcRect l="13655" r="15090" b="-1"/>
          <a:stretch/>
        </p:blipFill>
        <p:spPr>
          <a:xfrm>
            <a:off x="20" y="10"/>
            <a:ext cx="7320707" cy="6857985"/>
          </a:xfrm>
          <a:prstGeom prst="rect">
            <a:avLst/>
          </a:prstGeom>
        </p:spPr>
      </p:pic>
      <p:cxnSp>
        <p:nvCxnSpPr>
          <p:cNvPr id="11" name="Straight Connector 10">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153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58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1015115" cy="4743450"/>
          </a:xfrm>
        </p:spPr>
        <p:txBody>
          <a:bodyPr>
            <a:normAutofit/>
          </a:bodyPr>
          <a:lstStyle/>
          <a:p>
            <a:pPr marL="0" indent="0" algn="l">
              <a:buNone/>
            </a:pPr>
            <a:r>
              <a:rPr lang="en-US" sz="2400" b="1" i="0" baseline="30000" dirty="0">
                <a:solidFill>
                  <a:srgbClr val="000000"/>
                </a:solidFill>
                <a:effectLst/>
                <a:latin typeface="Eras Demi ITC" panose="020B0805030504020804" pitchFamily="34" charset="0"/>
              </a:rPr>
              <a:t>23 </a:t>
            </a:r>
            <a:r>
              <a:rPr lang="en-US" sz="2400" b="0" i="0" dirty="0">
                <a:solidFill>
                  <a:srgbClr val="000000"/>
                </a:solidFill>
                <a:effectLst/>
                <a:latin typeface="Eras Demi ITC" panose="020B0805030504020804" pitchFamily="34" charset="0"/>
              </a:rPr>
              <a:t>As soon as they were freed, Peter and John returned to the other believers and told them what the leading priests and elders had said. </a:t>
            </a:r>
            <a:r>
              <a:rPr lang="en-US" sz="2400" b="1" i="0" baseline="30000" dirty="0">
                <a:solidFill>
                  <a:srgbClr val="000000"/>
                </a:solidFill>
                <a:effectLst/>
                <a:latin typeface="Eras Demi ITC" panose="020B0805030504020804" pitchFamily="34" charset="0"/>
              </a:rPr>
              <a:t>24 </a:t>
            </a:r>
            <a:r>
              <a:rPr lang="en-US" sz="2400" b="0" i="0" dirty="0">
                <a:solidFill>
                  <a:srgbClr val="000000"/>
                </a:solidFill>
                <a:effectLst/>
                <a:latin typeface="Eras Demi ITC" panose="020B0805030504020804" pitchFamily="34" charset="0"/>
              </a:rPr>
              <a:t>When they heard the report, all the believers lifted their voices together in prayer to God: “O Sovereign Lord, Creator of heaven and earth, the sea, and everything in them— </a:t>
            </a:r>
            <a:r>
              <a:rPr lang="en-US" sz="2400" b="1" i="0" baseline="30000" dirty="0">
                <a:solidFill>
                  <a:srgbClr val="000000"/>
                </a:solidFill>
                <a:effectLst/>
                <a:latin typeface="Eras Demi ITC" panose="020B0805030504020804" pitchFamily="34" charset="0"/>
              </a:rPr>
              <a:t>25 </a:t>
            </a:r>
            <a:r>
              <a:rPr lang="en-US" sz="2400" b="0" i="0" dirty="0">
                <a:solidFill>
                  <a:srgbClr val="000000"/>
                </a:solidFill>
                <a:effectLst/>
                <a:latin typeface="Eras Demi ITC" panose="020B0805030504020804" pitchFamily="34" charset="0"/>
              </a:rPr>
              <a:t>you spoke long ago by the Holy Spirit through our ancestor David, your servant, saying,</a:t>
            </a:r>
          </a:p>
          <a:p>
            <a:pPr marL="0" indent="0" algn="l">
              <a:buNone/>
            </a:pPr>
            <a:r>
              <a:rPr lang="en-US" sz="2400" b="0" i="0" dirty="0">
                <a:solidFill>
                  <a:srgbClr val="000000"/>
                </a:solidFill>
                <a:effectLst/>
                <a:latin typeface="Eras Demi ITC" panose="020B0805030504020804" pitchFamily="34" charset="0"/>
              </a:rPr>
              <a:t>‘Why were the nations so angry?  Why did they waste their time with futile plans?</a:t>
            </a:r>
            <a:br>
              <a:rPr lang="en-US" sz="2400" b="0" i="0" dirty="0">
                <a:solidFill>
                  <a:srgbClr val="000000"/>
                </a:solidFill>
                <a:effectLst/>
                <a:latin typeface="Eras Demi ITC" panose="020B0805030504020804" pitchFamily="34" charset="0"/>
              </a:rPr>
            </a:br>
            <a:r>
              <a:rPr lang="en-US" sz="2400" b="1" i="0" baseline="30000" dirty="0">
                <a:solidFill>
                  <a:srgbClr val="000000"/>
                </a:solidFill>
                <a:effectLst/>
                <a:latin typeface="Eras Demi ITC" panose="020B0805030504020804" pitchFamily="34" charset="0"/>
              </a:rPr>
              <a:t>26 </a:t>
            </a:r>
            <a:r>
              <a:rPr lang="en-US" sz="2400" b="0" i="0" dirty="0">
                <a:solidFill>
                  <a:srgbClr val="000000"/>
                </a:solidFill>
                <a:effectLst/>
                <a:latin typeface="Eras Demi ITC" panose="020B0805030504020804" pitchFamily="34" charset="0"/>
              </a:rPr>
              <a:t>The kings of the earth prepared for battle; the rulers gathered together</a:t>
            </a:r>
            <a:br>
              <a:rPr lang="en-US" sz="2400" b="0" i="0" dirty="0">
                <a:solidFill>
                  <a:srgbClr val="000000"/>
                </a:solidFill>
                <a:effectLst/>
                <a:latin typeface="Eras Demi ITC" panose="020B0805030504020804" pitchFamily="34" charset="0"/>
              </a:rPr>
            </a:br>
            <a:r>
              <a:rPr lang="en-US" sz="2400" b="0" i="0" dirty="0">
                <a:solidFill>
                  <a:srgbClr val="000000"/>
                </a:solidFill>
                <a:effectLst/>
                <a:latin typeface="Eras Demi ITC" panose="020B0805030504020804" pitchFamily="34" charset="0"/>
              </a:rPr>
              <a:t>against the </a:t>
            </a:r>
            <a:r>
              <a:rPr lang="en-US" sz="2400" b="0" i="0" cap="small" dirty="0">
                <a:solidFill>
                  <a:srgbClr val="000000"/>
                </a:solidFill>
                <a:effectLst/>
                <a:latin typeface="Eras Demi ITC" panose="020B0805030504020804" pitchFamily="34" charset="0"/>
              </a:rPr>
              <a:t>Lord  </a:t>
            </a:r>
            <a:r>
              <a:rPr lang="en-US" sz="2400" b="0" i="0" dirty="0">
                <a:solidFill>
                  <a:srgbClr val="000000"/>
                </a:solidFill>
                <a:effectLst/>
                <a:latin typeface="Eras Demi ITC" panose="020B0805030504020804" pitchFamily="34" charset="0"/>
              </a:rPr>
              <a:t>and against his Messiah.’</a:t>
            </a:r>
          </a:p>
        </p:txBody>
      </p:sp>
    </p:spTree>
    <p:extLst>
      <p:ext uri="{BB962C8B-B14F-4D97-AF65-F5344CB8AC3E}">
        <p14:creationId xmlns:p14="http://schemas.microsoft.com/office/powerpoint/2010/main" val="11694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1015115" cy="4743450"/>
          </a:xfrm>
        </p:spPr>
        <p:txBody>
          <a:bodyPr>
            <a:normAutofit/>
          </a:bodyPr>
          <a:lstStyle/>
          <a:p>
            <a:pPr marL="0" indent="0" algn="l">
              <a:buNone/>
            </a:pPr>
            <a:r>
              <a:rPr lang="en-US" sz="2800" b="1" i="0" baseline="30000" dirty="0">
                <a:solidFill>
                  <a:srgbClr val="000000"/>
                </a:solidFill>
                <a:effectLst/>
                <a:latin typeface="Eras Demi ITC" panose="020B0805030504020804" pitchFamily="34" charset="0"/>
              </a:rPr>
              <a:t>27 </a:t>
            </a:r>
            <a:r>
              <a:rPr lang="en-US" sz="2800" b="0" i="0" dirty="0">
                <a:solidFill>
                  <a:srgbClr val="000000"/>
                </a:solidFill>
                <a:effectLst/>
                <a:latin typeface="Eras Demi ITC" panose="020B0805030504020804" pitchFamily="34" charset="0"/>
              </a:rPr>
              <a:t>“In fact, this has happened here in this very city! For Herod Antipas, Pontius Pilate the governor, the Gentiles, and the people of Israel were all united against Jesus, your holy servant, whom you anointed. </a:t>
            </a:r>
            <a:r>
              <a:rPr lang="en-US" sz="2800" b="1" i="0" baseline="30000" dirty="0">
                <a:solidFill>
                  <a:srgbClr val="000000"/>
                </a:solidFill>
                <a:effectLst/>
                <a:latin typeface="Eras Demi ITC" panose="020B0805030504020804" pitchFamily="34" charset="0"/>
              </a:rPr>
              <a:t>28 </a:t>
            </a:r>
            <a:r>
              <a:rPr lang="en-US" sz="2800" b="0" i="0" dirty="0">
                <a:solidFill>
                  <a:srgbClr val="000000"/>
                </a:solidFill>
                <a:effectLst/>
                <a:latin typeface="Eras Demi ITC" panose="020B0805030504020804" pitchFamily="34" charset="0"/>
              </a:rPr>
              <a:t>But everything they did was determined beforehand according to your will. </a:t>
            </a:r>
            <a:r>
              <a:rPr lang="en-US" sz="2800" b="1" i="0" baseline="30000" dirty="0">
                <a:solidFill>
                  <a:srgbClr val="000000"/>
                </a:solidFill>
                <a:effectLst/>
                <a:latin typeface="Eras Demi ITC" panose="020B0805030504020804" pitchFamily="34" charset="0"/>
              </a:rPr>
              <a:t>29 </a:t>
            </a:r>
            <a:r>
              <a:rPr lang="en-US" sz="2800" b="0" i="0" dirty="0">
                <a:solidFill>
                  <a:srgbClr val="000000"/>
                </a:solidFill>
                <a:effectLst/>
                <a:latin typeface="Eras Demi ITC" panose="020B0805030504020804" pitchFamily="34" charset="0"/>
              </a:rPr>
              <a:t>And now, O Lord, hear their threats, and give us, your servants, great boldness in preaching your word. </a:t>
            </a:r>
            <a:r>
              <a:rPr lang="en-US" sz="2800" b="1" i="0" baseline="30000" dirty="0">
                <a:solidFill>
                  <a:srgbClr val="000000"/>
                </a:solidFill>
                <a:effectLst/>
                <a:latin typeface="Eras Demi ITC" panose="020B0805030504020804" pitchFamily="34" charset="0"/>
              </a:rPr>
              <a:t>30 </a:t>
            </a:r>
            <a:r>
              <a:rPr lang="en-US" sz="2800" b="0" i="0" dirty="0">
                <a:solidFill>
                  <a:srgbClr val="000000"/>
                </a:solidFill>
                <a:effectLst/>
                <a:latin typeface="Eras Demi ITC" panose="020B0805030504020804" pitchFamily="34" charset="0"/>
              </a:rPr>
              <a:t>Stretch out your hand with healing power; may miraculous signs and wonders be done through the name of your holy servant Jesus.”</a:t>
            </a:r>
            <a:endParaRPr lang="en-US" sz="3200" b="0" i="0" dirty="0">
              <a:solidFill>
                <a:srgbClr val="000000"/>
              </a:solidFill>
              <a:effectLst/>
              <a:latin typeface="Eras Demi ITC" panose="020B0805030504020804" pitchFamily="34" charset="0"/>
            </a:endParaRPr>
          </a:p>
        </p:txBody>
      </p:sp>
    </p:spTree>
    <p:extLst>
      <p:ext uri="{BB962C8B-B14F-4D97-AF65-F5344CB8AC3E}">
        <p14:creationId xmlns:p14="http://schemas.microsoft.com/office/powerpoint/2010/main" val="1280293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1015115" cy="4743450"/>
          </a:xfrm>
        </p:spPr>
        <p:txBody>
          <a:bodyPr>
            <a:normAutofit/>
          </a:bodyPr>
          <a:lstStyle/>
          <a:p>
            <a:pPr marL="0" indent="0" algn="ctr">
              <a:buNone/>
            </a:pPr>
            <a:r>
              <a:rPr lang="en-US" sz="4000" b="1" i="0" baseline="30000" dirty="0">
                <a:solidFill>
                  <a:srgbClr val="000000"/>
                </a:solidFill>
                <a:effectLst/>
                <a:latin typeface="Eras Demi ITC" panose="020B0805030504020804" pitchFamily="34" charset="0"/>
              </a:rPr>
              <a:t>31 </a:t>
            </a:r>
            <a:r>
              <a:rPr lang="en-US" sz="4000" b="0" i="0" dirty="0">
                <a:solidFill>
                  <a:srgbClr val="000000"/>
                </a:solidFill>
                <a:effectLst/>
                <a:latin typeface="Eras Demi ITC" panose="020B0805030504020804" pitchFamily="34" charset="0"/>
              </a:rPr>
              <a:t>After this prayer, </a:t>
            </a:r>
            <a:r>
              <a:rPr lang="en-US" sz="4000" b="0" i="0" dirty="0">
                <a:solidFill>
                  <a:srgbClr val="C00000"/>
                </a:solidFill>
                <a:effectLst/>
                <a:latin typeface="Eras Demi ITC" panose="020B0805030504020804" pitchFamily="34" charset="0"/>
              </a:rPr>
              <a:t>the meeting place shook</a:t>
            </a:r>
            <a:r>
              <a:rPr lang="en-US" sz="4000" b="0" i="0" dirty="0">
                <a:solidFill>
                  <a:srgbClr val="000000"/>
                </a:solidFill>
                <a:effectLst/>
                <a:latin typeface="Eras Demi ITC" panose="020B0805030504020804" pitchFamily="34" charset="0"/>
              </a:rPr>
              <a:t>, and they were </a:t>
            </a:r>
            <a:r>
              <a:rPr lang="en-US" sz="4000" b="0" i="0" dirty="0">
                <a:solidFill>
                  <a:srgbClr val="C00000"/>
                </a:solidFill>
                <a:effectLst/>
                <a:latin typeface="Eras Demi ITC" panose="020B0805030504020804" pitchFamily="34" charset="0"/>
              </a:rPr>
              <a:t>all filled with the Holy Spirit</a:t>
            </a:r>
            <a:r>
              <a:rPr lang="en-US" sz="4000" b="0" i="0" dirty="0">
                <a:solidFill>
                  <a:srgbClr val="000000"/>
                </a:solidFill>
                <a:effectLst/>
                <a:latin typeface="Eras Demi ITC" panose="020B0805030504020804" pitchFamily="34" charset="0"/>
              </a:rPr>
              <a:t>. Then they </a:t>
            </a:r>
            <a:r>
              <a:rPr lang="en-US" sz="4000" b="0" i="0" dirty="0">
                <a:solidFill>
                  <a:srgbClr val="C00000"/>
                </a:solidFill>
                <a:effectLst/>
                <a:latin typeface="Eras Demi ITC" panose="020B0805030504020804" pitchFamily="34" charset="0"/>
              </a:rPr>
              <a:t>preached the word of God </a:t>
            </a:r>
            <a:r>
              <a:rPr lang="en-US" sz="4000" b="0" i="0" dirty="0">
                <a:solidFill>
                  <a:srgbClr val="000000"/>
                </a:solidFill>
                <a:effectLst/>
                <a:latin typeface="Eras Demi ITC" panose="020B0805030504020804" pitchFamily="34" charset="0"/>
              </a:rPr>
              <a:t>with boldness.</a:t>
            </a:r>
          </a:p>
          <a:p>
            <a:pPr marL="0" indent="0" algn="ctr">
              <a:buNone/>
            </a:pPr>
            <a:br>
              <a:rPr lang="en-US" sz="4000" dirty="0">
                <a:latin typeface="Eras Demi ITC" panose="020B0805030504020804" pitchFamily="34" charset="0"/>
              </a:rPr>
            </a:br>
            <a:endParaRPr lang="en-US" sz="4800" b="0" i="0" dirty="0">
              <a:solidFill>
                <a:srgbClr val="000000"/>
              </a:solidFill>
              <a:effectLst/>
              <a:latin typeface="Eras Demi ITC" panose="020B0805030504020804" pitchFamily="34" charset="0"/>
            </a:endParaRPr>
          </a:p>
        </p:txBody>
      </p:sp>
    </p:spTree>
    <p:extLst>
      <p:ext uri="{BB962C8B-B14F-4D97-AF65-F5344CB8AC3E}">
        <p14:creationId xmlns:p14="http://schemas.microsoft.com/office/powerpoint/2010/main" val="427509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lstStyle/>
          <a:p>
            <a:pPr algn="ctr"/>
            <a:r>
              <a:rPr lang="en-US" sz="2400" cap="none" dirty="0">
                <a:latin typeface="Eras Demi ITC" panose="020B0805030504020804" pitchFamily="34" charset="0"/>
              </a:rPr>
              <a:t>Foundation of Prayer #1:  </a:t>
            </a:r>
            <a:r>
              <a:rPr lang="en-US" cap="none" dirty="0">
                <a:latin typeface="Eras Demi ITC" panose="020B0805030504020804" pitchFamily="34" charset="0"/>
              </a:rPr>
              <a:t>FOCUS ON GOD</a:t>
            </a:r>
            <a:br>
              <a:rPr lang="en-US" cap="none" dirty="0">
                <a:latin typeface="Eras Demi ITC" panose="020B0805030504020804" pitchFamily="34" charset="0"/>
              </a:rPr>
            </a:br>
            <a:r>
              <a:rPr lang="en-US" cap="none" dirty="0">
                <a:latin typeface="Eras Demi ITC" panose="020B0805030504020804" pitchFamily="34" charset="0"/>
              </a:rPr>
              <a:t>“God-Centered Relationship”</a:t>
            </a:r>
            <a:endParaRPr lang="en-US" cap="none" dirty="0">
              <a:latin typeface="Eras Demi ITC" panose="020B0805030504020804" pitchFamily="34" charset="0"/>
              <a:cs typeface="Aharoni" panose="02010803020104030203" pitchFamily="2" charset="-79"/>
            </a:endParaRPr>
          </a:p>
        </p:txBody>
      </p:sp>
      <p:sp>
        <p:nvSpPr>
          <p:cNvPr id="6" name="Content Placeholder 5">
            <a:extLst>
              <a:ext uri="{FF2B5EF4-FFF2-40B4-BE49-F238E27FC236}">
                <a16:creationId xmlns:a16="http://schemas.microsoft.com/office/drawing/2014/main" id="{E4AB4BAA-FB0B-F921-B5AF-5AB9C17C615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6718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lstStyle/>
          <a:p>
            <a:pPr algn="ctr"/>
            <a:r>
              <a:rPr lang="en-US" sz="2400" cap="none" dirty="0">
                <a:latin typeface="Eras Demi ITC" panose="020B0805030504020804" pitchFamily="34" charset="0"/>
              </a:rPr>
              <a:t>Foundation of Prayer #1:  </a:t>
            </a:r>
            <a:r>
              <a:rPr lang="en-US" cap="none" dirty="0">
                <a:latin typeface="Eras Demi ITC" panose="020B0805030504020804" pitchFamily="34" charset="0"/>
              </a:rPr>
              <a:t>FOCUS ON GOD</a:t>
            </a:r>
            <a:br>
              <a:rPr lang="en-US" cap="none" dirty="0">
                <a:latin typeface="Eras Demi ITC" panose="020B0805030504020804" pitchFamily="34" charset="0"/>
              </a:rPr>
            </a:br>
            <a:r>
              <a:rPr lang="en-US" cap="none" dirty="0">
                <a:latin typeface="Eras Demi ITC" panose="020B0805030504020804" pitchFamily="34" charset="0"/>
              </a:rPr>
              <a:t>“God-Centered Relationship”</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normAutofit/>
          </a:bodyPr>
          <a:lstStyle/>
          <a:p>
            <a:pPr marL="0" indent="0">
              <a:buNone/>
            </a:pPr>
            <a:r>
              <a:rPr lang="en-US" sz="2800" dirty="0">
                <a:latin typeface="Eras Demi ITC" panose="020B0805030504020804" pitchFamily="34" charset="0"/>
              </a:rPr>
              <a:t>Acts 4:24</a:t>
            </a:r>
          </a:p>
          <a:p>
            <a:pPr marL="0" indent="0">
              <a:buNone/>
            </a:pPr>
            <a:r>
              <a:rPr lang="en-US" sz="2800" b="1" i="0" baseline="30000" dirty="0">
                <a:solidFill>
                  <a:srgbClr val="000000"/>
                </a:solidFill>
                <a:effectLst/>
                <a:latin typeface="Eras Demi ITC" panose="020B0805030504020804" pitchFamily="34" charset="0"/>
              </a:rPr>
              <a:t>24 </a:t>
            </a:r>
            <a:r>
              <a:rPr lang="en-US" sz="2800" b="0" i="0" dirty="0">
                <a:solidFill>
                  <a:srgbClr val="000000"/>
                </a:solidFill>
                <a:effectLst/>
                <a:latin typeface="Eras Demi ITC" panose="020B0805030504020804" pitchFamily="34" charset="0"/>
              </a:rPr>
              <a:t>When they heard the report, all the believers lifted their voices together in prayer to God: “O Sovereign Lord, Creator of heaven and earth, the sea, and everything in them— </a:t>
            </a:r>
            <a:endParaRPr lang="en-US" sz="2800" dirty="0">
              <a:latin typeface="Eras Demi ITC" panose="020B0805030504020804" pitchFamily="34" charset="0"/>
            </a:endParaRPr>
          </a:p>
        </p:txBody>
      </p:sp>
    </p:spTree>
    <p:extLst>
      <p:ext uri="{BB962C8B-B14F-4D97-AF65-F5344CB8AC3E}">
        <p14:creationId xmlns:p14="http://schemas.microsoft.com/office/powerpoint/2010/main" val="86402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lstStyle/>
          <a:p>
            <a:pPr algn="ctr"/>
            <a:r>
              <a:rPr lang="en-US" sz="2400" cap="none" dirty="0">
                <a:latin typeface="Eras Demi ITC" panose="020B0805030504020804" pitchFamily="34" charset="0"/>
              </a:rPr>
              <a:t>Foundation of Prayer #1:  </a:t>
            </a:r>
            <a:r>
              <a:rPr lang="en-US" cap="none" dirty="0">
                <a:latin typeface="Eras Demi ITC" panose="020B0805030504020804" pitchFamily="34" charset="0"/>
              </a:rPr>
              <a:t>FOCUS ON GOD</a:t>
            </a:r>
            <a:br>
              <a:rPr lang="en-US" cap="none" dirty="0">
                <a:latin typeface="Eras Demi ITC" panose="020B0805030504020804" pitchFamily="34" charset="0"/>
              </a:rPr>
            </a:br>
            <a:r>
              <a:rPr lang="en-US" cap="none" dirty="0">
                <a:latin typeface="Eras Demi ITC" panose="020B0805030504020804" pitchFamily="34" charset="0"/>
              </a:rPr>
              <a:t>“God-Centered Relationship”</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normAutofit/>
          </a:bodyPr>
          <a:lstStyle/>
          <a:p>
            <a:pPr marL="0" indent="0">
              <a:buNone/>
            </a:pPr>
            <a:r>
              <a:rPr lang="en-US" sz="2800" dirty="0">
                <a:effectLst/>
                <a:latin typeface="Eras Demi ITC" panose="020B0805030504020804" pitchFamily="34" charset="0"/>
                <a:ea typeface="Times New Roman" panose="02020603050405020304" pitchFamily="18" charset="0"/>
                <a:cs typeface="Times New Roman" panose="02020603050405020304" pitchFamily="18" charset="0"/>
              </a:rPr>
              <a:t>Peter and John faced the temptation to focus on their struggle for life; instead, they chose to </a:t>
            </a:r>
            <a:r>
              <a:rPr lang="en-US" sz="2800" dirty="0">
                <a:solidFill>
                  <a:srgbClr val="C00000"/>
                </a:solidFill>
                <a:effectLst/>
                <a:latin typeface="Eras Demi ITC" panose="020B0805030504020804" pitchFamily="34" charset="0"/>
                <a:ea typeface="Times New Roman" panose="02020603050405020304" pitchFamily="18" charset="0"/>
                <a:cs typeface="Times New Roman" panose="02020603050405020304" pitchFamily="18" charset="0"/>
              </a:rPr>
              <a:t>focus on the Creator</a:t>
            </a:r>
            <a:r>
              <a:rPr lang="en-US" sz="2800" dirty="0">
                <a:effectLst/>
                <a:latin typeface="Eras Demi ITC" panose="020B0805030504020804" pitchFamily="34" charset="0"/>
                <a:ea typeface="Times New Roman" panose="02020603050405020304" pitchFamily="18" charset="0"/>
                <a:cs typeface="Times New Roman" panose="02020603050405020304" pitchFamily="18" charset="0"/>
              </a:rPr>
              <a:t> </a:t>
            </a:r>
            <a:r>
              <a:rPr lang="en-US" sz="2800" dirty="0">
                <a:solidFill>
                  <a:srgbClr val="C00000"/>
                </a:solidFill>
                <a:effectLst/>
                <a:latin typeface="Eras Demi ITC" panose="020B0805030504020804" pitchFamily="34" charset="0"/>
                <a:ea typeface="Times New Roman" panose="02020603050405020304" pitchFamily="18" charset="0"/>
                <a:cs typeface="Times New Roman" panose="02020603050405020304" pitchFamily="18" charset="0"/>
              </a:rPr>
              <a:t>who determined their life!</a:t>
            </a:r>
          </a:p>
        </p:txBody>
      </p:sp>
    </p:spTree>
    <p:extLst>
      <p:ext uri="{BB962C8B-B14F-4D97-AF65-F5344CB8AC3E}">
        <p14:creationId xmlns:p14="http://schemas.microsoft.com/office/powerpoint/2010/main" val="159219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lstStyle/>
          <a:p>
            <a:pPr algn="ctr"/>
            <a:r>
              <a:rPr lang="en-US" sz="2400" cap="none" dirty="0">
                <a:latin typeface="Eras Demi ITC" panose="020B0805030504020804" pitchFamily="34" charset="0"/>
              </a:rPr>
              <a:t>Foundation of Prayer #1:  </a:t>
            </a:r>
            <a:r>
              <a:rPr lang="en-US" cap="none" dirty="0">
                <a:latin typeface="Eras Demi ITC" panose="020B0805030504020804" pitchFamily="34" charset="0"/>
              </a:rPr>
              <a:t>FOCUS ON GOD</a:t>
            </a:r>
            <a:br>
              <a:rPr lang="en-US" cap="none" dirty="0">
                <a:latin typeface="Eras Demi ITC" panose="020B0805030504020804" pitchFamily="34" charset="0"/>
              </a:rPr>
            </a:br>
            <a:r>
              <a:rPr lang="en-US" cap="none" dirty="0">
                <a:latin typeface="Eras Demi ITC" panose="020B0805030504020804" pitchFamily="34" charset="0"/>
              </a:rPr>
              <a:t>“God-Centered Relationship”</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normAutofit/>
          </a:bodyPr>
          <a:lstStyle/>
          <a:p>
            <a:pPr marL="0" indent="0">
              <a:buNone/>
            </a:pPr>
            <a:r>
              <a:rPr lang="en-US" sz="2800" dirty="0">
                <a:effectLst/>
                <a:latin typeface="Eras Demi ITC" panose="020B0805030504020804" pitchFamily="34" charset="0"/>
                <a:ea typeface="Times New Roman" panose="02020603050405020304" pitchFamily="18" charset="0"/>
                <a:cs typeface="Times New Roman" panose="02020603050405020304" pitchFamily="18" charset="0"/>
              </a:rPr>
              <a:t>Peter and John faced the temptation to focus on their struggle for life; instead, they chose to </a:t>
            </a:r>
            <a:r>
              <a:rPr lang="en-US" sz="2800" dirty="0">
                <a:solidFill>
                  <a:srgbClr val="C00000"/>
                </a:solidFill>
                <a:effectLst/>
                <a:latin typeface="Eras Demi ITC" panose="020B0805030504020804" pitchFamily="34" charset="0"/>
                <a:ea typeface="Times New Roman" panose="02020603050405020304" pitchFamily="18" charset="0"/>
                <a:cs typeface="Times New Roman" panose="02020603050405020304" pitchFamily="18" charset="0"/>
              </a:rPr>
              <a:t>focus on the Creator</a:t>
            </a:r>
            <a:r>
              <a:rPr lang="en-US" sz="2800" dirty="0">
                <a:effectLst/>
                <a:latin typeface="Eras Demi ITC" panose="020B0805030504020804" pitchFamily="34" charset="0"/>
                <a:ea typeface="Times New Roman" panose="02020603050405020304" pitchFamily="18" charset="0"/>
                <a:cs typeface="Times New Roman" panose="02020603050405020304" pitchFamily="18" charset="0"/>
              </a:rPr>
              <a:t> </a:t>
            </a:r>
            <a:r>
              <a:rPr lang="en-US" sz="2800" dirty="0">
                <a:solidFill>
                  <a:srgbClr val="C00000"/>
                </a:solidFill>
                <a:effectLst/>
                <a:latin typeface="Eras Demi ITC" panose="020B0805030504020804" pitchFamily="34" charset="0"/>
                <a:ea typeface="Times New Roman" panose="02020603050405020304" pitchFamily="18" charset="0"/>
                <a:cs typeface="Times New Roman" panose="02020603050405020304" pitchFamily="18" charset="0"/>
              </a:rPr>
              <a:t>who determined their life!</a:t>
            </a:r>
          </a:p>
          <a:p>
            <a:pPr marL="0" indent="0">
              <a:buNone/>
            </a:pPr>
            <a:r>
              <a:rPr lang="en-US" sz="2800" dirty="0">
                <a:latin typeface="Eras Demi ITC" panose="020B0805030504020804" pitchFamily="34" charset="0"/>
              </a:rPr>
              <a:t>Their 3 years with Jesus had trained them to center on God more than on the storm, their enemies, or anything else that would oppose them</a:t>
            </a:r>
          </a:p>
        </p:txBody>
      </p:sp>
    </p:spTree>
    <p:extLst>
      <p:ext uri="{BB962C8B-B14F-4D97-AF65-F5344CB8AC3E}">
        <p14:creationId xmlns:p14="http://schemas.microsoft.com/office/powerpoint/2010/main" val="476709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7"/>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#2:  </a:t>
            </a:r>
            <a:r>
              <a:rPr lang="en-US" cap="none" dirty="0">
                <a:latin typeface="Eras Demi ITC" panose="020B0805030504020804" pitchFamily="34" charset="0"/>
              </a:rPr>
              <a:t>RESPOND FROM THE HEART</a:t>
            </a:r>
            <a:br>
              <a:rPr lang="en-US" cap="none" dirty="0">
                <a:latin typeface="Eras Demi ITC" panose="020B0805030504020804" pitchFamily="34" charset="0"/>
              </a:rPr>
            </a:br>
            <a:r>
              <a:rPr lang="en-US" cap="none" dirty="0">
                <a:latin typeface="Eras Demi ITC" panose="020B0805030504020804" pitchFamily="34" charset="0"/>
              </a:rPr>
              <a:t>“Meaningful Relationships”</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lgn="ctr">
              <a:buNone/>
            </a:pPr>
            <a:endParaRPr lang="en-US" sz="2800" dirty="0">
              <a:latin typeface="Eras Demi ITC" panose="020B0805030504020804" pitchFamily="34" charset="0"/>
            </a:endParaRPr>
          </a:p>
          <a:p>
            <a:pPr marL="0" indent="0" algn="ctr">
              <a:buNone/>
            </a:pPr>
            <a:endParaRPr lang="en-US" sz="2800" dirty="0">
              <a:latin typeface="Eras Demi ITC" panose="020B0805030504020804" pitchFamily="34" charset="0"/>
            </a:endParaRPr>
          </a:p>
        </p:txBody>
      </p:sp>
    </p:spTree>
    <p:extLst>
      <p:ext uri="{BB962C8B-B14F-4D97-AF65-F5344CB8AC3E}">
        <p14:creationId xmlns:p14="http://schemas.microsoft.com/office/powerpoint/2010/main" val="414501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#2:  </a:t>
            </a:r>
            <a:r>
              <a:rPr lang="en-US" cap="none" dirty="0">
                <a:latin typeface="Eras Demi ITC" panose="020B0805030504020804" pitchFamily="34" charset="0"/>
              </a:rPr>
              <a:t>RESPOND FROM THE HEART</a:t>
            </a:r>
            <a:br>
              <a:rPr lang="en-US" cap="none" dirty="0">
                <a:latin typeface="Eras Demi ITC" panose="020B0805030504020804" pitchFamily="34" charset="0"/>
              </a:rPr>
            </a:br>
            <a:r>
              <a:rPr lang="en-US" cap="none" dirty="0">
                <a:latin typeface="Eras Demi ITC" panose="020B0805030504020804" pitchFamily="34" charset="0"/>
              </a:rPr>
              <a:t>“Meaningful Relationships”</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lgn="ctr">
              <a:buNone/>
            </a:pPr>
            <a:endParaRPr lang="en-US" sz="2800" dirty="0">
              <a:latin typeface="Eras Demi ITC" panose="020B0805030504020804" pitchFamily="34" charset="0"/>
            </a:endParaRPr>
          </a:p>
          <a:p>
            <a:pPr marL="0" indent="0" algn="ctr">
              <a:buNone/>
            </a:pPr>
            <a:r>
              <a:rPr lang="en-US" sz="2800" dirty="0">
                <a:latin typeface="Eras Demi ITC" panose="020B0805030504020804" pitchFamily="34" charset="0"/>
              </a:rPr>
              <a:t>Relationship with other believers:  LOVE</a:t>
            </a:r>
          </a:p>
        </p:txBody>
      </p:sp>
    </p:spTree>
    <p:extLst>
      <p:ext uri="{BB962C8B-B14F-4D97-AF65-F5344CB8AC3E}">
        <p14:creationId xmlns:p14="http://schemas.microsoft.com/office/powerpoint/2010/main" val="3505033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#2:  </a:t>
            </a:r>
            <a:r>
              <a:rPr lang="en-US" cap="none" dirty="0">
                <a:latin typeface="Eras Demi ITC" panose="020B0805030504020804" pitchFamily="34" charset="0"/>
              </a:rPr>
              <a:t>RESPOND FROM THE HEART</a:t>
            </a:r>
            <a:br>
              <a:rPr lang="en-US" cap="none" dirty="0">
                <a:latin typeface="Eras Demi ITC" panose="020B0805030504020804" pitchFamily="34" charset="0"/>
              </a:rPr>
            </a:br>
            <a:r>
              <a:rPr lang="en-US" cap="none" dirty="0">
                <a:latin typeface="Eras Demi ITC" panose="020B0805030504020804" pitchFamily="34" charset="0"/>
              </a:rPr>
              <a:t>“Meaningful Relationships”</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lgn="ctr">
              <a:buNone/>
            </a:pPr>
            <a:endParaRPr lang="en-US" sz="2800" dirty="0">
              <a:latin typeface="Eras Demi ITC" panose="020B0805030504020804" pitchFamily="34" charset="0"/>
            </a:endParaRPr>
          </a:p>
          <a:p>
            <a:pPr marL="0" indent="0" algn="ctr">
              <a:buNone/>
            </a:pPr>
            <a:r>
              <a:rPr lang="en-US" sz="2800" dirty="0">
                <a:latin typeface="Eras Demi ITC" panose="020B0805030504020804" pitchFamily="34" charset="0"/>
              </a:rPr>
              <a:t>Relationship with other believers:  LOVE</a:t>
            </a:r>
          </a:p>
          <a:p>
            <a:pPr marL="0" indent="0" algn="ctr">
              <a:buNone/>
            </a:pPr>
            <a:r>
              <a:rPr lang="en-US" sz="2800" dirty="0">
                <a:latin typeface="Eras Demi ITC" panose="020B0805030504020804" pitchFamily="34" charset="0"/>
              </a:rPr>
              <a:t>Result:  God responds in powerful ways!</a:t>
            </a:r>
          </a:p>
          <a:p>
            <a:pPr marL="0" indent="0" algn="ctr">
              <a:buNone/>
            </a:pPr>
            <a:endParaRPr lang="en-US" sz="2800" dirty="0">
              <a:latin typeface="Eras Demi ITC" panose="020B0805030504020804" pitchFamily="34" charset="0"/>
            </a:endParaRPr>
          </a:p>
        </p:txBody>
      </p:sp>
    </p:spTree>
    <p:extLst>
      <p:ext uri="{BB962C8B-B14F-4D97-AF65-F5344CB8AC3E}">
        <p14:creationId xmlns:p14="http://schemas.microsoft.com/office/powerpoint/2010/main" val="321063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400" cap="none" dirty="0">
                <a:latin typeface="Eras Demi ITC" panose="020B0805030504020804" pitchFamily="34" charset="0"/>
              </a:rPr>
              <a:t>Informational Source:  </a:t>
            </a:r>
            <a:br>
              <a:rPr lang="en-US" sz="2400" cap="none" dirty="0">
                <a:latin typeface="Eras Demi ITC" panose="020B0805030504020804" pitchFamily="34" charset="0"/>
              </a:rPr>
            </a:br>
            <a:r>
              <a:rPr lang="en-US" cap="none" dirty="0">
                <a:latin typeface="Eras Demi ITC" panose="020B0805030504020804" pitchFamily="34" charset="0"/>
              </a:rPr>
              <a:t>John Franklin</a:t>
            </a:r>
            <a:br>
              <a:rPr lang="en-US" cap="none" dirty="0">
                <a:latin typeface="Eras Demi ITC" panose="020B0805030504020804" pitchFamily="34" charset="0"/>
              </a:rPr>
            </a:br>
            <a:r>
              <a:rPr lang="en-US" cap="none" dirty="0">
                <a:latin typeface="Eras Demi ITC" panose="020B0805030504020804" pitchFamily="34" charset="0"/>
              </a:rPr>
              <a:t>“And the Place was Shaken”</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normAutofit/>
          </a:bodyPr>
          <a:lstStyle/>
          <a:p>
            <a:endParaRPr lang="en-US" sz="2400" dirty="0">
              <a:latin typeface="Eras Demi ITC" panose="020B0805030504020804" pitchFamily="34" charset="0"/>
            </a:endParaRPr>
          </a:p>
          <a:p>
            <a:r>
              <a:rPr lang="en-US" sz="2400" dirty="0">
                <a:latin typeface="Eras Demi ITC" panose="020B0805030504020804" pitchFamily="34" charset="0"/>
                <a:hlinkClick r:id="rId3">
                  <a:extLst>
                    <a:ext uri="{A12FA001-AC4F-418D-AE19-62706E023703}">
                      <ahyp:hlinkClr xmlns:ahyp="http://schemas.microsoft.com/office/drawing/2018/hyperlinkcolor" val="tx"/>
                    </a:ext>
                  </a:extLst>
                </a:hlinkClick>
              </a:rPr>
              <a:t>http://www.johnfranklinministries.org/</a:t>
            </a:r>
            <a:endParaRPr lang="en-US" sz="2400" dirty="0">
              <a:latin typeface="Eras Demi ITC" panose="020B0805030504020804" pitchFamily="34" charset="0"/>
            </a:endParaRPr>
          </a:p>
          <a:p>
            <a:endParaRPr lang="en-US" sz="2400" dirty="0">
              <a:latin typeface="Eras Demi ITC" panose="020B0805030504020804" pitchFamily="34" charset="0"/>
            </a:endParaRPr>
          </a:p>
          <a:p>
            <a:r>
              <a:rPr lang="en-US" sz="2400" dirty="0">
                <a:latin typeface="Eras Demi ITC" panose="020B0805030504020804" pitchFamily="34" charset="0"/>
              </a:rPr>
              <a:t> 26-WEEK GUIDE FOR PRAYER MEETING</a:t>
            </a:r>
          </a:p>
          <a:p>
            <a:endParaRPr lang="en-US" sz="2400" dirty="0">
              <a:latin typeface="Eras Demi ITC" panose="020B0805030504020804" pitchFamily="34" charset="0"/>
            </a:endParaRPr>
          </a:p>
        </p:txBody>
      </p:sp>
      <p:pic>
        <p:nvPicPr>
          <p:cNvPr id="1026" name="Picture 2" descr="John Franklin Ministries">
            <a:extLst>
              <a:ext uri="{FF2B5EF4-FFF2-40B4-BE49-F238E27FC236}">
                <a16:creationId xmlns:a16="http://schemas.microsoft.com/office/drawing/2014/main" id="{90BFCA5D-D3F1-03C1-F47C-D67DA37DB4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188" y="3000375"/>
            <a:ext cx="3667125" cy="150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15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#2:  </a:t>
            </a:r>
            <a:r>
              <a:rPr lang="en-US" cap="none" dirty="0">
                <a:latin typeface="Eras Demi ITC" panose="020B0805030504020804" pitchFamily="34" charset="0"/>
              </a:rPr>
              <a:t>RESPOND FROM THE HEART</a:t>
            </a:r>
            <a:br>
              <a:rPr lang="en-US" cap="none" dirty="0">
                <a:latin typeface="Eras Demi ITC" panose="020B0805030504020804" pitchFamily="34" charset="0"/>
              </a:rPr>
            </a:br>
            <a:r>
              <a:rPr lang="en-US" cap="none" dirty="0">
                <a:latin typeface="Eras Demi ITC" panose="020B0805030504020804" pitchFamily="34" charset="0"/>
              </a:rPr>
              <a:t>“Meaningful Relationships”</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lgn="ctr">
              <a:buNone/>
            </a:pPr>
            <a:endParaRPr lang="en-US" sz="2800" dirty="0">
              <a:latin typeface="Eras Demi ITC" panose="020B0805030504020804" pitchFamily="34" charset="0"/>
            </a:endParaRPr>
          </a:p>
          <a:p>
            <a:pPr marL="0" indent="0" algn="ctr">
              <a:buNone/>
            </a:pPr>
            <a:r>
              <a:rPr lang="en-US" sz="2800" dirty="0">
                <a:latin typeface="Eras Demi ITC" panose="020B0805030504020804" pitchFamily="34" charset="0"/>
              </a:rPr>
              <a:t>Relationship with other believers:  LOVE</a:t>
            </a:r>
          </a:p>
          <a:p>
            <a:pPr marL="0" indent="0" algn="ctr">
              <a:buNone/>
            </a:pPr>
            <a:r>
              <a:rPr lang="en-US" sz="2800" dirty="0">
                <a:latin typeface="Eras Demi ITC" panose="020B0805030504020804" pitchFamily="34" charset="0"/>
              </a:rPr>
              <a:t>Result:  God responds in powerful ways!</a:t>
            </a:r>
          </a:p>
          <a:p>
            <a:pPr marL="0" indent="0" algn="ctr">
              <a:buNone/>
            </a:pPr>
            <a:endParaRPr lang="en-US" sz="2800" dirty="0">
              <a:latin typeface="Eras Demi ITC" panose="020B0805030504020804" pitchFamily="34" charset="0"/>
            </a:endParaRPr>
          </a:p>
          <a:p>
            <a:pPr marL="0" indent="0" algn="ctr">
              <a:buNone/>
            </a:pPr>
            <a:r>
              <a:rPr lang="en-US" sz="2800" dirty="0">
                <a:latin typeface="Eras Demi ITC" panose="020B0805030504020804" pitchFamily="34" charset="0"/>
              </a:rPr>
              <a:t>“Prayer rides the rails of relationship!”</a:t>
            </a:r>
          </a:p>
        </p:txBody>
      </p:sp>
    </p:spTree>
    <p:extLst>
      <p:ext uri="{BB962C8B-B14F-4D97-AF65-F5344CB8AC3E}">
        <p14:creationId xmlns:p14="http://schemas.microsoft.com/office/powerpoint/2010/main" val="30082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#3:  </a:t>
            </a:r>
            <a:r>
              <a:rPr lang="en-US" cap="none" dirty="0">
                <a:latin typeface="Eras Demi ITC" panose="020B0805030504020804" pitchFamily="34" charset="0"/>
              </a:rPr>
              <a:t>SEEK FIRST GOD’S KINGDOM</a:t>
            </a:r>
            <a:br>
              <a:rPr lang="en-US" cap="none" dirty="0">
                <a:latin typeface="Eras Demi ITC" panose="020B0805030504020804" pitchFamily="34" charset="0"/>
              </a:rPr>
            </a:br>
            <a:r>
              <a:rPr lang="en-US" cap="none" dirty="0">
                <a:latin typeface="Eras Demi ITC" panose="020B0805030504020804" pitchFamily="34" charset="0"/>
              </a:rPr>
              <a:t>“Hearts right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buNone/>
            </a:pPr>
            <a:endParaRPr lang="en-US" dirty="0">
              <a:latin typeface="Eras Demi ITC" panose="020B0805030504020804" pitchFamily="34" charset="0"/>
            </a:endParaRPr>
          </a:p>
        </p:txBody>
      </p:sp>
    </p:spTree>
    <p:extLst>
      <p:ext uri="{BB962C8B-B14F-4D97-AF65-F5344CB8AC3E}">
        <p14:creationId xmlns:p14="http://schemas.microsoft.com/office/powerpoint/2010/main" val="137598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#3:  </a:t>
            </a:r>
            <a:r>
              <a:rPr lang="en-US" cap="none" dirty="0">
                <a:latin typeface="Eras Demi ITC" panose="020B0805030504020804" pitchFamily="34" charset="0"/>
              </a:rPr>
              <a:t>SEEK FIRST GOD’S KINGDOM</a:t>
            </a:r>
            <a:br>
              <a:rPr lang="en-US" cap="none" dirty="0">
                <a:latin typeface="Eras Demi ITC" panose="020B0805030504020804" pitchFamily="34" charset="0"/>
              </a:rPr>
            </a:br>
            <a:r>
              <a:rPr lang="en-US" cap="none" dirty="0">
                <a:latin typeface="Eras Demi ITC" panose="020B0805030504020804" pitchFamily="34" charset="0"/>
              </a:rPr>
              <a:t>“Hearts right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buNone/>
            </a:pPr>
            <a:r>
              <a:rPr lang="en-US" sz="2800" dirty="0">
                <a:latin typeface="Eras Demi ITC" panose="020B0805030504020804" pitchFamily="34" charset="0"/>
              </a:rPr>
              <a:t>God has always required a right heart</a:t>
            </a:r>
          </a:p>
          <a:p>
            <a:pPr marL="0" indent="0">
              <a:buNone/>
            </a:pPr>
            <a:endParaRPr lang="en-US" sz="2800" dirty="0">
              <a:latin typeface="Eras Demi ITC" panose="020B0805030504020804" pitchFamily="34" charset="0"/>
            </a:endParaRPr>
          </a:p>
          <a:p>
            <a:pPr marL="0" indent="0">
              <a:buNone/>
            </a:pPr>
            <a:endParaRPr lang="en-US" dirty="0">
              <a:latin typeface="Eras Demi ITC" panose="020B0805030504020804" pitchFamily="34" charset="0"/>
            </a:endParaRPr>
          </a:p>
        </p:txBody>
      </p:sp>
    </p:spTree>
    <p:extLst>
      <p:ext uri="{BB962C8B-B14F-4D97-AF65-F5344CB8AC3E}">
        <p14:creationId xmlns:p14="http://schemas.microsoft.com/office/powerpoint/2010/main" val="340442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#3:  </a:t>
            </a:r>
            <a:r>
              <a:rPr lang="en-US" cap="none" dirty="0">
                <a:latin typeface="Eras Demi ITC" panose="020B0805030504020804" pitchFamily="34" charset="0"/>
              </a:rPr>
              <a:t>SEEK FIRST GOD’S KINGDOM</a:t>
            </a:r>
            <a:br>
              <a:rPr lang="en-US" cap="none" dirty="0">
                <a:latin typeface="Eras Demi ITC" panose="020B0805030504020804" pitchFamily="34" charset="0"/>
              </a:rPr>
            </a:br>
            <a:r>
              <a:rPr lang="en-US" cap="none" dirty="0">
                <a:latin typeface="Eras Demi ITC" panose="020B0805030504020804" pitchFamily="34" charset="0"/>
              </a:rPr>
              <a:t>“Hearts right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buNone/>
            </a:pPr>
            <a:r>
              <a:rPr lang="en-US" sz="2800" dirty="0">
                <a:latin typeface="Eras Demi ITC" panose="020B0805030504020804" pitchFamily="34" charset="0"/>
              </a:rPr>
              <a:t>God has always required a right heart</a:t>
            </a:r>
          </a:p>
          <a:p>
            <a:pPr marL="0" indent="0">
              <a:buNone/>
            </a:pPr>
            <a:endParaRPr lang="en-US" sz="2800" dirty="0">
              <a:latin typeface="Eras Demi ITC" panose="020B0805030504020804" pitchFamily="34" charset="0"/>
            </a:endParaRPr>
          </a:p>
          <a:p>
            <a:pPr marL="0" indent="0">
              <a:buNone/>
            </a:pPr>
            <a:r>
              <a:rPr lang="en-US" sz="2800" dirty="0">
                <a:latin typeface="Eras Demi ITC" panose="020B0805030504020804" pitchFamily="34" charset="0"/>
              </a:rPr>
              <a:t>God doesn’t answer prayer; He answers you!</a:t>
            </a:r>
          </a:p>
          <a:p>
            <a:pPr marL="0" indent="0">
              <a:buNone/>
            </a:pPr>
            <a:endParaRPr lang="en-US" dirty="0">
              <a:latin typeface="Eras Demi ITC" panose="020B0805030504020804" pitchFamily="34" charset="0"/>
            </a:endParaRPr>
          </a:p>
        </p:txBody>
      </p:sp>
    </p:spTree>
    <p:extLst>
      <p:ext uri="{BB962C8B-B14F-4D97-AF65-F5344CB8AC3E}">
        <p14:creationId xmlns:p14="http://schemas.microsoft.com/office/powerpoint/2010/main" val="2416335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#3:  </a:t>
            </a:r>
            <a:r>
              <a:rPr lang="en-US" cap="none" dirty="0">
                <a:latin typeface="Eras Demi ITC" panose="020B0805030504020804" pitchFamily="34" charset="0"/>
              </a:rPr>
              <a:t>SEEK FIRST GOD’S KINGDOM</a:t>
            </a:r>
            <a:br>
              <a:rPr lang="en-US" cap="none" dirty="0">
                <a:latin typeface="Eras Demi ITC" panose="020B0805030504020804" pitchFamily="34" charset="0"/>
              </a:rPr>
            </a:br>
            <a:r>
              <a:rPr lang="en-US" cap="none" dirty="0">
                <a:latin typeface="Eras Demi ITC" panose="020B0805030504020804" pitchFamily="34" charset="0"/>
              </a:rPr>
              <a:t>“Hearts right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buNone/>
            </a:pPr>
            <a:r>
              <a:rPr lang="en-US" sz="2800" dirty="0">
                <a:latin typeface="Eras Demi ITC" panose="020B0805030504020804" pitchFamily="34" charset="0"/>
              </a:rPr>
              <a:t>God has always required a right heart</a:t>
            </a:r>
          </a:p>
          <a:p>
            <a:pPr marL="0" indent="0">
              <a:buNone/>
            </a:pPr>
            <a:endParaRPr lang="en-US" sz="2800" dirty="0">
              <a:latin typeface="Eras Demi ITC" panose="020B0805030504020804" pitchFamily="34" charset="0"/>
            </a:endParaRPr>
          </a:p>
          <a:p>
            <a:pPr marL="0" indent="0">
              <a:buNone/>
            </a:pPr>
            <a:r>
              <a:rPr lang="en-US" sz="2800" dirty="0">
                <a:latin typeface="Eras Demi ITC" panose="020B0805030504020804" pitchFamily="34" charset="0"/>
              </a:rPr>
              <a:t>God doesn’t answer prayer; He answers you!</a:t>
            </a:r>
          </a:p>
          <a:p>
            <a:pPr marL="0" indent="0">
              <a:buNone/>
            </a:pPr>
            <a:r>
              <a:rPr lang="en-US" sz="2800" dirty="0">
                <a:latin typeface="Eras Demi ITC" panose="020B0805030504020804" pitchFamily="34" charset="0"/>
              </a:rPr>
              <a:t>2 Heart qualities God is looking for:</a:t>
            </a:r>
          </a:p>
          <a:p>
            <a:pPr marL="914400" lvl="1" indent="-457200">
              <a:buFont typeface="+mj-lt"/>
              <a:buAutoNum type="arabicPeriod"/>
            </a:pPr>
            <a:r>
              <a:rPr lang="en-US" sz="2600" dirty="0">
                <a:latin typeface="Eras Demi ITC" panose="020B0805030504020804" pitchFamily="34" charset="0"/>
              </a:rPr>
              <a:t>Desire</a:t>
            </a:r>
          </a:p>
        </p:txBody>
      </p:sp>
    </p:spTree>
    <p:extLst>
      <p:ext uri="{BB962C8B-B14F-4D97-AF65-F5344CB8AC3E}">
        <p14:creationId xmlns:p14="http://schemas.microsoft.com/office/powerpoint/2010/main" val="181857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#3:  </a:t>
            </a:r>
            <a:r>
              <a:rPr lang="en-US" cap="none" dirty="0">
                <a:latin typeface="Eras Demi ITC" panose="020B0805030504020804" pitchFamily="34" charset="0"/>
              </a:rPr>
              <a:t>SEEK FIRST GOD’S KINGDOM</a:t>
            </a:r>
            <a:br>
              <a:rPr lang="en-US" cap="none" dirty="0">
                <a:latin typeface="Eras Demi ITC" panose="020B0805030504020804" pitchFamily="34" charset="0"/>
              </a:rPr>
            </a:br>
            <a:r>
              <a:rPr lang="en-US" cap="none" dirty="0">
                <a:latin typeface="Eras Demi ITC" panose="020B0805030504020804" pitchFamily="34" charset="0"/>
              </a:rPr>
              <a:t>“Hearts right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buNone/>
            </a:pPr>
            <a:r>
              <a:rPr lang="en-US" sz="2800" dirty="0">
                <a:latin typeface="Eras Demi ITC" panose="020B0805030504020804" pitchFamily="34" charset="0"/>
              </a:rPr>
              <a:t>God has always required a right heart</a:t>
            </a:r>
          </a:p>
          <a:p>
            <a:pPr marL="0" indent="0">
              <a:buNone/>
            </a:pPr>
            <a:endParaRPr lang="en-US" sz="2800" dirty="0">
              <a:latin typeface="Eras Demi ITC" panose="020B0805030504020804" pitchFamily="34" charset="0"/>
            </a:endParaRPr>
          </a:p>
          <a:p>
            <a:pPr marL="0" indent="0">
              <a:buNone/>
            </a:pPr>
            <a:r>
              <a:rPr lang="en-US" sz="2800" dirty="0">
                <a:latin typeface="Eras Demi ITC" panose="020B0805030504020804" pitchFamily="34" charset="0"/>
              </a:rPr>
              <a:t>God doesn’t answer prayer; He answers you!</a:t>
            </a:r>
          </a:p>
          <a:p>
            <a:pPr marL="0" indent="0">
              <a:buNone/>
            </a:pPr>
            <a:r>
              <a:rPr lang="en-US" sz="2800" dirty="0">
                <a:latin typeface="Eras Demi ITC" panose="020B0805030504020804" pitchFamily="34" charset="0"/>
              </a:rPr>
              <a:t>2 Heart qualities God is looking for:</a:t>
            </a:r>
          </a:p>
          <a:p>
            <a:pPr marL="914400" lvl="1" indent="-457200">
              <a:buFont typeface="+mj-lt"/>
              <a:buAutoNum type="arabicPeriod"/>
            </a:pPr>
            <a:r>
              <a:rPr lang="en-US" sz="2600" dirty="0">
                <a:latin typeface="Eras Demi ITC" panose="020B0805030504020804" pitchFamily="34" charset="0"/>
              </a:rPr>
              <a:t>Desire</a:t>
            </a:r>
          </a:p>
          <a:p>
            <a:pPr marL="914400" lvl="1" indent="-457200">
              <a:buFont typeface="+mj-lt"/>
              <a:buAutoNum type="arabicPeriod"/>
            </a:pPr>
            <a:r>
              <a:rPr lang="en-US" sz="2600" dirty="0">
                <a:latin typeface="Eras Demi ITC" panose="020B0805030504020804" pitchFamily="34" charset="0"/>
              </a:rPr>
              <a:t>Faith</a:t>
            </a:r>
            <a:endParaRPr lang="en-US" dirty="0">
              <a:latin typeface="Eras Demi ITC" panose="020B0805030504020804" pitchFamily="34" charset="0"/>
            </a:endParaRPr>
          </a:p>
        </p:txBody>
      </p:sp>
    </p:spTree>
    <p:extLst>
      <p:ext uri="{BB962C8B-B14F-4D97-AF65-F5344CB8AC3E}">
        <p14:creationId xmlns:p14="http://schemas.microsoft.com/office/powerpoint/2010/main" val="3226393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#4:  </a:t>
            </a:r>
            <a:r>
              <a:rPr lang="en-US" sz="4400" cap="none" dirty="0">
                <a:latin typeface="Eras Demi ITC" panose="020B0805030504020804" pitchFamily="34" charset="0"/>
              </a:rPr>
              <a:t>PRESENT YOUR REQUESTS</a:t>
            </a:r>
            <a:br>
              <a:rPr lang="en-US" cap="none" dirty="0">
                <a:latin typeface="Eras Demi ITC" panose="020B0805030504020804" pitchFamily="34" charset="0"/>
              </a:rPr>
            </a:br>
            <a:r>
              <a:rPr lang="en-US" cap="none" dirty="0">
                <a:latin typeface="Eras Demi ITC" panose="020B0805030504020804" pitchFamily="34" charset="0"/>
              </a:rPr>
              <a:t>“Believers in one accord”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pPr marL="0" indent="0">
              <a:buNone/>
            </a:pPr>
            <a:r>
              <a:rPr lang="en-US" sz="2800" dirty="0">
                <a:latin typeface="Eras Demi ITC" panose="020B0805030504020804" pitchFamily="34" charset="0"/>
              </a:rPr>
              <a:t>United in our purpose as the Body of believers</a:t>
            </a:r>
            <a:endParaRPr lang="en-US" dirty="0">
              <a:latin typeface="Eras Demi ITC" panose="020B0805030504020804" pitchFamily="34" charset="0"/>
            </a:endParaRPr>
          </a:p>
        </p:txBody>
      </p:sp>
    </p:spTree>
    <p:extLst>
      <p:ext uri="{BB962C8B-B14F-4D97-AF65-F5344CB8AC3E}">
        <p14:creationId xmlns:p14="http://schemas.microsoft.com/office/powerpoint/2010/main" val="1657106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#5:  </a:t>
            </a:r>
            <a:r>
              <a:rPr lang="en-US" sz="4400" cap="none" dirty="0">
                <a:latin typeface="Eras Demi ITC" panose="020B0805030504020804" pitchFamily="34" charset="0"/>
              </a:rPr>
              <a:t>CELEBRATE!</a:t>
            </a:r>
            <a:br>
              <a:rPr lang="en-US" cap="none" dirty="0">
                <a:latin typeface="Eras Demi ITC" panose="020B0805030504020804" pitchFamily="34" charset="0"/>
              </a:rPr>
            </a:br>
            <a:r>
              <a:rPr lang="en-US" cap="none" dirty="0">
                <a:latin typeface="Eras Demi ITC" panose="020B0805030504020804" pitchFamily="34" charset="0"/>
              </a:rPr>
              <a:t>“Hearts rejoicing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r>
              <a:rPr lang="en-US" sz="2800" dirty="0">
                <a:latin typeface="Eras Demi ITC" panose="020B0805030504020804" pitchFamily="34" charset="0"/>
              </a:rPr>
              <a:t>Thanksgiving</a:t>
            </a:r>
            <a:br>
              <a:rPr lang="en-US" sz="2800" dirty="0">
                <a:latin typeface="Eras Demi ITC" panose="020B0805030504020804" pitchFamily="34" charset="0"/>
              </a:rPr>
            </a:br>
            <a:endParaRPr lang="en-US" sz="2800" dirty="0">
              <a:latin typeface="Eras Demi ITC" panose="020B0805030504020804" pitchFamily="34" charset="0"/>
            </a:endParaRPr>
          </a:p>
        </p:txBody>
      </p:sp>
    </p:spTree>
    <p:extLst>
      <p:ext uri="{BB962C8B-B14F-4D97-AF65-F5344CB8AC3E}">
        <p14:creationId xmlns:p14="http://schemas.microsoft.com/office/powerpoint/2010/main" val="94867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#5:  </a:t>
            </a:r>
            <a:r>
              <a:rPr lang="en-US" sz="4400" cap="none" dirty="0">
                <a:latin typeface="Eras Demi ITC" panose="020B0805030504020804" pitchFamily="34" charset="0"/>
              </a:rPr>
              <a:t>CELEBRATE!</a:t>
            </a:r>
            <a:br>
              <a:rPr lang="en-US" cap="none" dirty="0">
                <a:latin typeface="Eras Demi ITC" panose="020B0805030504020804" pitchFamily="34" charset="0"/>
              </a:rPr>
            </a:br>
            <a:r>
              <a:rPr lang="en-US" cap="none" dirty="0">
                <a:latin typeface="Eras Demi ITC" panose="020B0805030504020804" pitchFamily="34" charset="0"/>
              </a:rPr>
              <a:t>“Hearts rejoicing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r>
              <a:rPr lang="en-US" sz="2800" dirty="0">
                <a:latin typeface="Eras Demi ITC" panose="020B0805030504020804" pitchFamily="34" charset="0"/>
              </a:rPr>
              <a:t>Thanksgiving</a:t>
            </a:r>
            <a:br>
              <a:rPr lang="en-US" sz="2800" dirty="0">
                <a:latin typeface="Eras Demi ITC" panose="020B0805030504020804" pitchFamily="34" charset="0"/>
              </a:rPr>
            </a:br>
            <a:endParaRPr lang="en-US" sz="2800" dirty="0">
              <a:latin typeface="Eras Demi ITC" panose="020B0805030504020804" pitchFamily="34" charset="0"/>
            </a:endParaRPr>
          </a:p>
          <a:p>
            <a:r>
              <a:rPr lang="en-US" sz="2800" dirty="0">
                <a:latin typeface="Eras Demi ITC" panose="020B0805030504020804" pitchFamily="34" charset="0"/>
              </a:rPr>
              <a:t>Praise</a:t>
            </a:r>
            <a:br>
              <a:rPr lang="en-US" sz="2800" dirty="0">
                <a:latin typeface="Eras Demi ITC" panose="020B0805030504020804" pitchFamily="34" charset="0"/>
              </a:rPr>
            </a:br>
            <a:endParaRPr lang="en-US" sz="2800" dirty="0">
              <a:latin typeface="Eras Demi ITC" panose="020B0805030504020804" pitchFamily="34" charset="0"/>
            </a:endParaRPr>
          </a:p>
        </p:txBody>
      </p:sp>
    </p:spTree>
    <p:extLst>
      <p:ext uri="{BB962C8B-B14F-4D97-AF65-F5344CB8AC3E}">
        <p14:creationId xmlns:p14="http://schemas.microsoft.com/office/powerpoint/2010/main" val="34488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p:txBody>
          <a:bodyPr>
            <a:normAutofit fontScale="90000"/>
          </a:bodyPr>
          <a:lstStyle/>
          <a:p>
            <a:pPr algn="ctr"/>
            <a:r>
              <a:rPr lang="en-US" sz="2700" cap="none" dirty="0">
                <a:latin typeface="Eras Demi ITC" panose="020B0805030504020804" pitchFamily="34" charset="0"/>
              </a:rPr>
              <a:t>Foundation of Prayer #5:  </a:t>
            </a:r>
            <a:r>
              <a:rPr lang="en-US" sz="4400" cap="none" dirty="0">
                <a:latin typeface="Eras Demi ITC" panose="020B0805030504020804" pitchFamily="34" charset="0"/>
              </a:rPr>
              <a:t>CELEBRATE!</a:t>
            </a:r>
            <a:br>
              <a:rPr lang="en-US" cap="none" dirty="0">
                <a:latin typeface="Eras Demi ITC" panose="020B0805030504020804" pitchFamily="34" charset="0"/>
              </a:rPr>
            </a:br>
            <a:r>
              <a:rPr lang="en-US" cap="none" dirty="0">
                <a:latin typeface="Eras Demi ITC" panose="020B0805030504020804" pitchFamily="34" charset="0"/>
              </a:rPr>
              <a:t>“Hearts rejoicing with God”</a:t>
            </a:r>
            <a:endParaRPr lang="en-US"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p:txBody>
          <a:bodyPr/>
          <a:lstStyle/>
          <a:p>
            <a:r>
              <a:rPr lang="en-US" sz="2800" dirty="0">
                <a:latin typeface="Eras Demi ITC" panose="020B0805030504020804" pitchFamily="34" charset="0"/>
              </a:rPr>
              <a:t>Thanksgiving</a:t>
            </a:r>
            <a:br>
              <a:rPr lang="en-US" sz="2800" dirty="0">
                <a:latin typeface="Eras Demi ITC" panose="020B0805030504020804" pitchFamily="34" charset="0"/>
              </a:rPr>
            </a:br>
            <a:endParaRPr lang="en-US" sz="2800" dirty="0">
              <a:latin typeface="Eras Demi ITC" panose="020B0805030504020804" pitchFamily="34" charset="0"/>
            </a:endParaRPr>
          </a:p>
          <a:p>
            <a:r>
              <a:rPr lang="en-US" sz="2800" dirty="0">
                <a:latin typeface="Eras Demi ITC" panose="020B0805030504020804" pitchFamily="34" charset="0"/>
              </a:rPr>
              <a:t>Praise</a:t>
            </a:r>
            <a:br>
              <a:rPr lang="en-US" sz="2800" dirty="0">
                <a:latin typeface="Eras Demi ITC" panose="020B0805030504020804" pitchFamily="34" charset="0"/>
              </a:rPr>
            </a:br>
            <a:endParaRPr lang="en-US" sz="2800" dirty="0">
              <a:latin typeface="Eras Demi ITC" panose="020B0805030504020804" pitchFamily="34" charset="0"/>
            </a:endParaRPr>
          </a:p>
          <a:p>
            <a:r>
              <a:rPr lang="en-US" sz="2800" dirty="0">
                <a:latin typeface="Eras Demi ITC" panose="020B0805030504020804" pitchFamily="34" charset="0"/>
              </a:rPr>
              <a:t>Declaration of what God has done and will do</a:t>
            </a:r>
            <a:endParaRPr lang="en-US" dirty="0">
              <a:latin typeface="Eras Demi ITC" panose="020B0805030504020804" pitchFamily="34" charset="0"/>
            </a:endParaRPr>
          </a:p>
        </p:txBody>
      </p:sp>
    </p:spTree>
    <p:extLst>
      <p:ext uri="{BB962C8B-B14F-4D97-AF65-F5344CB8AC3E}">
        <p14:creationId xmlns:p14="http://schemas.microsoft.com/office/powerpoint/2010/main" val="159924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lnSpcReduction="10000"/>
          </a:bodyPr>
          <a:lstStyle/>
          <a:p>
            <a:pPr marL="0" indent="0">
              <a:buNone/>
            </a:pPr>
            <a:r>
              <a:rPr lang="en-US" sz="2800" dirty="0">
                <a:latin typeface="Eras Demi ITC" panose="020B0805030504020804" pitchFamily="34" charset="0"/>
              </a:rPr>
              <a:t>While Peter and John were speaking to the people, they were confronted by the priests, the captain of the Temple guard, and some of the Sadducees. </a:t>
            </a:r>
            <a:r>
              <a:rPr lang="en-US" sz="2800" baseline="30000" dirty="0">
                <a:latin typeface="Eras Demi ITC" panose="020B0805030504020804" pitchFamily="34" charset="0"/>
              </a:rPr>
              <a:t>2</a:t>
            </a:r>
            <a:r>
              <a:rPr lang="en-US" sz="2800" dirty="0">
                <a:latin typeface="Eras Demi ITC" panose="020B0805030504020804" pitchFamily="34" charset="0"/>
              </a:rPr>
              <a:t> These leaders were very disturbed that Peter and John were teaching the people that through Jesus there is a resurrection of the dead. </a:t>
            </a:r>
            <a:r>
              <a:rPr lang="en-US" sz="2800" baseline="30000" dirty="0">
                <a:latin typeface="Eras Demi ITC" panose="020B0805030504020804" pitchFamily="34" charset="0"/>
              </a:rPr>
              <a:t>3</a:t>
            </a:r>
            <a:r>
              <a:rPr lang="en-US" sz="2800" dirty="0">
                <a:latin typeface="Eras Demi ITC" panose="020B0805030504020804" pitchFamily="34" charset="0"/>
              </a:rPr>
              <a:t> They arrested them and, since it was already evening, put them in jail until morning. </a:t>
            </a:r>
            <a:r>
              <a:rPr lang="en-US" sz="2800" baseline="30000" dirty="0">
                <a:latin typeface="Eras Demi ITC" panose="020B0805030504020804" pitchFamily="34" charset="0"/>
              </a:rPr>
              <a:t>4</a:t>
            </a:r>
            <a:r>
              <a:rPr lang="en-US" sz="2800" dirty="0">
                <a:latin typeface="Eras Demi ITC" panose="020B0805030504020804" pitchFamily="34" charset="0"/>
              </a:rPr>
              <a:t> But many of the people who heard their message believed it, so the number of men who believed now totaled about 5,000.</a:t>
            </a:r>
          </a:p>
        </p:txBody>
      </p:sp>
    </p:spTree>
    <p:extLst>
      <p:ext uri="{BB962C8B-B14F-4D97-AF65-F5344CB8AC3E}">
        <p14:creationId xmlns:p14="http://schemas.microsoft.com/office/powerpoint/2010/main" val="2390632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895350"/>
            <a:ext cx="10691265" cy="5033864"/>
          </a:xfrm>
        </p:spPr>
        <p:txBody>
          <a:bodyPr/>
          <a:lstStyle/>
          <a:p>
            <a:r>
              <a:rPr lang="en-US" sz="2800" dirty="0">
                <a:latin typeface="Eras Demi ITC" panose="020B0805030504020804" pitchFamily="34" charset="0"/>
              </a:rPr>
              <a:t>Foundation #1: </a:t>
            </a:r>
            <a:r>
              <a:rPr lang="en-US" sz="4000" cap="none" dirty="0">
                <a:latin typeface="Eras Demi ITC" panose="020B0805030504020804" pitchFamily="34" charset="0"/>
              </a:rPr>
              <a:t>FOCUS ON GOD</a:t>
            </a:r>
            <a:endParaRPr lang="en-US" sz="4800" cap="none" dirty="0">
              <a:latin typeface="Eras Demi ITC" panose="020B0805030504020804" pitchFamily="34" charset="0"/>
            </a:endParaRPr>
          </a:p>
          <a:p>
            <a:pPr marL="0" indent="0">
              <a:buNone/>
            </a:pPr>
            <a:endParaRPr lang="en-US" sz="2800" dirty="0">
              <a:latin typeface="Eras Demi ITC" panose="020B0805030504020804" pitchFamily="34" charset="0"/>
            </a:endParaRPr>
          </a:p>
        </p:txBody>
      </p:sp>
    </p:spTree>
    <p:extLst>
      <p:ext uri="{BB962C8B-B14F-4D97-AF65-F5344CB8AC3E}">
        <p14:creationId xmlns:p14="http://schemas.microsoft.com/office/powerpoint/2010/main" val="316764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895350"/>
            <a:ext cx="10691265" cy="5033864"/>
          </a:xfrm>
        </p:spPr>
        <p:txBody>
          <a:bodyPr/>
          <a:lstStyle/>
          <a:p>
            <a:r>
              <a:rPr lang="en-US" sz="2800" dirty="0">
                <a:latin typeface="Eras Demi ITC" panose="020B0805030504020804" pitchFamily="34" charset="0"/>
              </a:rPr>
              <a:t>Foundation #1: </a:t>
            </a:r>
            <a:r>
              <a:rPr lang="en-US" sz="4000" cap="none" dirty="0">
                <a:latin typeface="Eras Demi ITC" panose="020B0805030504020804" pitchFamily="34" charset="0"/>
              </a:rPr>
              <a:t>FOCUS ON GOD</a:t>
            </a:r>
            <a:endParaRPr lang="en-US" sz="4800" cap="none" dirty="0">
              <a:latin typeface="Eras Demi ITC" panose="020B0805030504020804" pitchFamily="34" charset="0"/>
            </a:endParaRPr>
          </a:p>
          <a:p>
            <a:r>
              <a:rPr lang="en-US" sz="2800" dirty="0">
                <a:latin typeface="Eras Demi ITC" panose="020B0805030504020804" pitchFamily="34" charset="0"/>
              </a:rPr>
              <a:t> Foundation #2: </a:t>
            </a:r>
            <a:r>
              <a:rPr lang="en-US" sz="4000" cap="none" dirty="0">
                <a:latin typeface="Eras Demi ITC" panose="020B0805030504020804" pitchFamily="34" charset="0"/>
              </a:rPr>
              <a:t>RESPOND FROM THE HEART</a:t>
            </a:r>
          </a:p>
        </p:txBody>
      </p:sp>
    </p:spTree>
    <p:extLst>
      <p:ext uri="{BB962C8B-B14F-4D97-AF65-F5344CB8AC3E}">
        <p14:creationId xmlns:p14="http://schemas.microsoft.com/office/powerpoint/2010/main" val="4084412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895350"/>
            <a:ext cx="10691265" cy="5033864"/>
          </a:xfrm>
        </p:spPr>
        <p:txBody>
          <a:bodyPr/>
          <a:lstStyle/>
          <a:p>
            <a:r>
              <a:rPr lang="en-US" sz="2800" dirty="0">
                <a:latin typeface="Eras Demi ITC" panose="020B0805030504020804" pitchFamily="34" charset="0"/>
              </a:rPr>
              <a:t>Foundation #1: </a:t>
            </a:r>
            <a:r>
              <a:rPr lang="en-US" sz="4000" cap="none" dirty="0">
                <a:latin typeface="Eras Demi ITC" panose="020B0805030504020804" pitchFamily="34" charset="0"/>
              </a:rPr>
              <a:t>FOCUS ON GOD</a:t>
            </a:r>
            <a:endParaRPr lang="en-US" sz="4800" cap="none" dirty="0">
              <a:latin typeface="Eras Demi ITC" panose="020B0805030504020804" pitchFamily="34" charset="0"/>
            </a:endParaRPr>
          </a:p>
          <a:p>
            <a:r>
              <a:rPr lang="en-US" sz="2800" dirty="0">
                <a:latin typeface="Eras Demi ITC" panose="020B0805030504020804" pitchFamily="34" charset="0"/>
              </a:rPr>
              <a:t> Foundation #2: </a:t>
            </a:r>
            <a:r>
              <a:rPr lang="en-US" sz="4000" cap="none" dirty="0">
                <a:latin typeface="Eras Demi ITC" panose="020B0805030504020804" pitchFamily="34" charset="0"/>
              </a:rPr>
              <a:t>RESPOND FROM THE HEART</a:t>
            </a:r>
          </a:p>
          <a:p>
            <a:r>
              <a:rPr lang="en-US" sz="2800" dirty="0">
                <a:latin typeface="Eras Demi ITC" panose="020B0805030504020804" pitchFamily="34" charset="0"/>
              </a:rPr>
              <a:t>Foundation #3: </a:t>
            </a:r>
            <a:r>
              <a:rPr lang="en-US" sz="4000" cap="none" dirty="0">
                <a:latin typeface="Eras Demi ITC" panose="020B0805030504020804" pitchFamily="34" charset="0"/>
              </a:rPr>
              <a:t>SEEK FIRST GOD’S KINGDOM</a:t>
            </a:r>
          </a:p>
        </p:txBody>
      </p:sp>
    </p:spTree>
    <p:extLst>
      <p:ext uri="{BB962C8B-B14F-4D97-AF65-F5344CB8AC3E}">
        <p14:creationId xmlns:p14="http://schemas.microsoft.com/office/powerpoint/2010/main" val="1312095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895350"/>
            <a:ext cx="10691265" cy="5033864"/>
          </a:xfrm>
        </p:spPr>
        <p:txBody>
          <a:bodyPr/>
          <a:lstStyle/>
          <a:p>
            <a:r>
              <a:rPr lang="en-US" sz="2800" dirty="0">
                <a:latin typeface="Eras Demi ITC" panose="020B0805030504020804" pitchFamily="34" charset="0"/>
              </a:rPr>
              <a:t>Foundation #1: </a:t>
            </a:r>
            <a:r>
              <a:rPr lang="en-US" sz="4000" cap="none" dirty="0">
                <a:latin typeface="Eras Demi ITC" panose="020B0805030504020804" pitchFamily="34" charset="0"/>
              </a:rPr>
              <a:t>FOCUS ON GOD</a:t>
            </a:r>
            <a:endParaRPr lang="en-US" sz="4800" cap="none" dirty="0">
              <a:latin typeface="Eras Demi ITC" panose="020B0805030504020804" pitchFamily="34" charset="0"/>
            </a:endParaRPr>
          </a:p>
          <a:p>
            <a:r>
              <a:rPr lang="en-US" sz="2800" dirty="0">
                <a:latin typeface="Eras Demi ITC" panose="020B0805030504020804" pitchFamily="34" charset="0"/>
              </a:rPr>
              <a:t> Foundation #2: </a:t>
            </a:r>
            <a:r>
              <a:rPr lang="en-US" sz="4000" cap="none" dirty="0">
                <a:latin typeface="Eras Demi ITC" panose="020B0805030504020804" pitchFamily="34" charset="0"/>
              </a:rPr>
              <a:t>RESPOND FROM THE HEART</a:t>
            </a:r>
          </a:p>
          <a:p>
            <a:r>
              <a:rPr lang="en-US" sz="2800" dirty="0">
                <a:latin typeface="Eras Demi ITC" panose="020B0805030504020804" pitchFamily="34" charset="0"/>
              </a:rPr>
              <a:t>Foundation #3: </a:t>
            </a:r>
            <a:r>
              <a:rPr lang="en-US" sz="4000" cap="none" dirty="0">
                <a:latin typeface="Eras Demi ITC" panose="020B0805030504020804" pitchFamily="34" charset="0"/>
              </a:rPr>
              <a:t>SEEK FIRST GOD’S KINGDOM</a:t>
            </a:r>
          </a:p>
          <a:p>
            <a:r>
              <a:rPr lang="en-US" sz="2800" dirty="0">
                <a:latin typeface="Eras Demi ITC" panose="020B0805030504020804" pitchFamily="34" charset="0"/>
              </a:rPr>
              <a:t>Foundation #4: </a:t>
            </a:r>
            <a:r>
              <a:rPr lang="en-US" sz="4000" cap="none" dirty="0">
                <a:latin typeface="Eras Demi ITC" panose="020B0805030504020804" pitchFamily="34" charset="0"/>
              </a:rPr>
              <a:t>PRESENT YOUR REQUESTS</a:t>
            </a:r>
            <a:endParaRPr lang="en-US" sz="4000" dirty="0">
              <a:latin typeface="Eras Demi ITC" panose="020B0805030504020804" pitchFamily="34" charset="0"/>
            </a:endParaRPr>
          </a:p>
        </p:txBody>
      </p:sp>
    </p:spTree>
    <p:extLst>
      <p:ext uri="{BB962C8B-B14F-4D97-AF65-F5344CB8AC3E}">
        <p14:creationId xmlns:p14="http://schemas.microsoft.com/office/powerpoint/2010/main" val="3654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895350"/>
            <a:ext cx="10691265" cy="5033864"/>
          </a:xfrm>
        </p:spPr>
        <p:txBody>
          <a:bodyPr/>
          <a:lstStyle/>
          <a:p>
            <a:r>
              <a:rPr lang="en-US" sz="2800" dirty="0">
                <a:latin typeface="Eras Demi ITC" panose="020B0805030504020804" pitchFamily="34" charset="0"/>
              </a:rPr>
              <a:t>Foundation #1: </a:t>
            </a:r>
            <a:r>
              <a:rPr lang="en-US" sz="4000" cap="none" dirty="0">
                <a:latin typeface="Eras Demi ITC" panose="020B0805030504020804" pitchFamily="34" charset="0"/>
              </a:rPr>
              <a:t>FOCUS ON GOD</a:t>
            </a:r>
            <a:endParaRPr lang="en-US" sz="4800" cap="none" dirty="0">
              <a:latin typeface="Eras Demi ITC" panose="020B0805030504020804" pitchFamily="34" charset="0"/>
            </a:endParaRPr>
          </a:p>
          <a:p>
            <a:r>
              <a:rPr lang="en-US" sz="2800" dirty="0">
                <a:latin typeface="Eras Demi ITC" panose="020B0805030504020804" pitchFamily="34" charset="0"/>
              </a:rPr>
              <a:t> Foundation #2: </a:t>
            </a:r>
            <a:r>
              <a:rPr lang="en-US" sz="4000" cap="none" dirty="0">
                <a:latin typeface="Eras Demi ITC" panose="020B0805030504020804" pitchFamily="34" charset="0"/>
              </a:rPr>
              <a:t>RESPOND FROM THE HEART</a:t>
            </a:r>
          </a:p>
          <a:p>
            <a:r>
              <a:rPr lang="en-US" sz="2800" dirty="0">
                <a:latin typeface="Eras Demi ITC" panose="020B0805030504020804" pitchFamily="34" charset="0"/>
              </a:rPr>
              <a:t>Foundation #3: </a:t>
            </a:r>
            <a:r>
              <a:rPr lang="en-US" sz="4000" cap="none" dirty="0">
                <a:latin typeface="Eras Demi ITC" panose="020B0805030504020804" pitchFamily="34" charset="0"/>
              </a:rPr>
              <a:t>SEEK FIRST GOD’S KINGDOM</a:t>
            </a:r>
          </a:p>
          <a:p>
            <a:r>
              <a:rPr lang="en-US" sz="2800" dirty="0">
                <a:latin typeface="Eras Demi ITC" panose="020B0805030504020804" pitchFamily="34" charset="0"/>
              </a:rPr>
              <a:t>Foundation #4: </a:t>
            </a:r>
            <a:r>
              <a:rPr lang="en-US" sz="4000" cap="none" dirty="0">
                <a:latin typeface="Eras Demi ITC" panose="020B0805030504020804" pitchFamily="34" charset="0"/>
              </a:rPr>
              <a:t>PRESENT YOUR REQUESTS</a:t>
            </a:r>
            <a:endParaRPr lang="en-US" sz="4000" dirty="0">
              <a:latin typeface="Eras Demi ITC" panose="020B0805030504020804" pitchFamily="34" charset="0"/>
            </a:endParaRPr>
          </a:p>
          <a:p>
            <a:r>
              <a:rPr lang="en-US" sz="2800" dirty="0">
                <a:latin typeface="Eras Demi ITC" panose="020B0805030504020804" pitchFamily="34" charset="0"/>
              </a:rPr>
              <a:t>Foundation #5: </a:t>
            </a:r>
            <a:r>
              <a:rPr kumimoji="0" lang="en-US" sz="4000" b="0" i="0" u="none" strike="noStrike" kern="1200" cap="none" spc="30" normalizeH="0" baseline="0" noProof="0" dirty="0">
                <a:ln>
                  <a:noFill/>
                </a:ln>
                <a:solidFill>
                  <a:srgbClr val="000000"/>
                </a:solidFill>
                <a:effectLst/>
                <a:uLnTx/>
                <a:uFillTx/>
                <a:latin typeface="Eras Demi ITC" panose="020B0805030504020804" pitchFamily="34" charset="0"/>
                <a:ea typeface="+mj-ea"/>
                <a:cs typeface="+mj-cs"/>
              </a:rPr>
              <a:t>CELEBRATE!</a:t>
            </a:r>
            <a:endParaRPr lang="en-US" sz="2800" dirty="0">
              <a:latin typeface="Eras Demi ITC" panose="020B0805030504020804" pitchFamily="34" charset="0"/>
            </a:endParaRPr>
          </a:p>
        </p:txBody>
      </p:sp>
    </p:spTree>
    <p:extLst>
      <p:ext uri="{BB962C8B-B14F-4D97-AF65-F5344CB8AC3E}">
        <p14:creationId xmlns:p14="http://schemas.microsoft.com/office/powerpoint/2010/main" val="2106998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a:bodyPr>
          <a:lstStyle/>
          <a:p>
            <a:pPr marL="0" indent="0">
              <a:buNone/>
            </a:pPr>
            <a:r>
              <a:rPr lang="en-US" sz="2800" baseline="30000" dirty="0">
                <a:latin typeface="Eras Demi ITC" panose="020B0805030504020804" pitchFamily="34" charset="0"/>
              </a:rPr>
              <a:t>5</a:t>
            </a:r>
            <a:r>
              <a:rPr lang="en-US" sz="2800" dirty="0">
                <a:latin typeface="Eras Demi ITC" panose="020B0805030504020804" pitchFamily="34" charset="0"/>
              </a:rPr>
              <a:t> The next day the council of all the rulers and elders and teachers of religious law met in Jerusalem. </a:t>
            </a:r>
            <a:r>
              <a:rPr lang="en-US" sz="2800" baseline="30000" dirty="0">
                <a:latin typeface="Eras Demi ITC" panose="020B0805030504020804" pitchFamily="34" charset="0"/>
              </a:rPr>
              <a:t>6</a:t>
            </a:r>
            <a:r>
              <a:rPr lang="en-US" sz="2800" dirty="0">
                <a:latin typeface="Eras Demi ITC" panose="020B0805030504020804" pitchFamily="34" charset="0"/>
              </a:rPr>
              <a:t> Annas the high priest was there, along with Caiaphas, John, Alexander, and other relatives of the high priest. </a:t>
            </a:r>
            <a:r>
              <a:rPr lang="en-US" sz="2800" baseline="30000" dirty="0">
                <a:latin typeface="Eras Demi ITC" panose="020B0805030504020804" pitchFamily="34" charset="0"/>
              </a:rPr>
              <a:t>7</a:t>
            </a:r>
            <a:r>
              <a:rPr lang="en-US" sz="2800" dirty="0">
                <a:latin typeface="Eras Demi ITC" panose="020B0805030504020804" pitchFamily="34" charset="0"/>
              </a:rPr>
              <a:t> They brought in the two disciples and demanded, “By what power, or in whose name, have you done this?”</a:t>
            </a:r>
          </a:p>
        </p:txBody>
      </p:sp>
    </p:spTree>
    <p:extLst>
      <p:ext uri="{BB962C8B-B14F-4D97-AF65-F5344CB8AC3E}">
        <p14:creationId xmlns:p14="http://schemas.microsoft.com/office/powerpoint/2010/main" val="30105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a:bodyPr>
          <a:lstStyle/>
          <a:p>
            <a:pPr marL="0" indent="0" algn="l">
              <a:buNone/>
            </a:pPr>
            <a:r>
              <a:rPr lang="en-US" sz="2400" b="1" i="0" baseline="30000" dirty="0">
                <a:solidFill>
                  <a:srgbClr val="000000"/>
                </a:solidFill>
                <a:effectLst/>
                <a:latin typeface="Eras Demi ITC" panose="020B0805030504020804" pitchFamily="34" charset="0"/>
              </a:rPr>
              <a:t>8 </a:t>
            </a:r>
            <a:r>
              <a:rPr lang="en-US" sz="2400" b="0" i="0" dirty="0">
                <a:solidFill>
                  <a:srgbClr val="000000"/>
                </a:solidFill>
                <a:effectLst/>
                <a:latin typeface="Eras Demi ITC" panose="020B0805030504020804" pitchFamily="34" charset="0"/>
              </a:rPr>
              <a:t>Then Peter, filled with the Holy Spirit, said to them, “Rulers and elders of our people, </a:t>
            </a:r>
            <a:r>
              <a:rPr lang="en-US" sz="2400" b="1" i="0" baseline="30000" dirty="0">
                <a:solidFill>
                  <a:srgbClr val="000000"/>
                </a:solidFill>
                <a:effectLst/>
                <a:latin typeface="Eras Demi ITC" panose="020B0805030504020804" pitchFamily="34" charset="0"/>
              </a:rPr>
              <a:t>9 </a:t>
            </a:r>
            <a:r>
              <a:rPr lang="en-US" sz="2400" b="0" i="0" dirty="0">
                <a:solidFill>
                  <a:srgbClr val="000000"/>
                </a:solidFill>
                <a:effectLst/>
                <a:latin typeface="Eras Demi ITC" panose="020B0805030504020804" pitchFamily="34" charset="0"/>
              </a:rPr>
              <a:t>are we being questioned today because we’ve done a good deed for a crippled man? Do you want to know how he was healed? </a:t>
            </a:r>
            <a:r>
              <a:rPr lang="en-US" sz="2400" b="1" i="0" baseline="30000" dirty="0">
                <a:solidFill>
                  <a:srgbClr val="000000"/>
                </a:solidFill>
                <a:effectLst/>
                <a:latin typeface="Eras Demi ITC" panose="020B0805030504020804" pitchFamily="34" charset="0"/>
              </a:rPr>
              <a:t>10 </a:t>
            </a:r>
            <a:r>
              <a:rPr lang="en-US" sz="2400" b="0" i="0" dirty="0">
                <a:solidFill>
                  <a:srgbClr val="000000"/>
                </a:solidFill>
                <a:effectLst/>
                <a:latin typeface="Eras Demi ITC" panose="020B0805030504020804" pitchFamily="34" charset="0"/>
              </a:rPr>
              <a:t>Let me clearly state to all of you and to all the people of Israel that he was healed by the powerful name of Jesus Christ the Nazarene, the man you crucified but whom God raised from the dead. </a:t>
            </a:r>
            <a:r>
              <a:rPr lang="en-US" sz="2400" b="1" i="0" baseline="30000" dirty="0">
                <a:solidFill>
                  <a:srgbClr val="000000"/>
                </a:solidFill>
                <a:effectLst/>
                <a:latin typeface="Eras Demi ITC" panose="020B0805030504020804" pitchFamily="34" charset="0"/>
              </a:rPr>
              <a:t>11 </a:t>
            </a:r>
            <a:r>
              <a:rPr lang="en-US" sz="2400" b="0" i="0" dirty="0">
                <a:solidFill>
                  <a:srgbClr val="000000"/>
                </a:solidFill>
                <a:effectLst/>
                <a:latin typeface="Eras Demi ITC" panose="020B0805030504020804" pitchFamily="34" charset="0"/>
              </a:rPr>
              <a:t>For Jesus is the one referred to in the Scriptures, where it says,</a:t>
            </a:r>
          </a:p>
          <a:p>
            <a:pPr marL="0" indent="0" algn="l">
              <a:buNone/>
            </a:pPr>
            <a:r>
              <a:rPr lang="en-US" sz="2400" b="0" i="0" dirty="0">
                <a:solidFill>
                  <a:srgbClr val="000000"/>
                </a:solidFill>
                <a:effectLst/>
                <a:latin typeface="Eras Demi ITC" panose="020B0805030504020804" pitchFamily="34" charset="0"/>
              </a:rPr>
              <a:t>‘The stone that you builders rejected</a:t>
            </a:r>
            <a:br>
              <a:rPr lang="en-US" sz="2400" b="0" i="0" dirty="0">
                <a:solidFill>
                  <a:srgbClr val="000000"/>
                </a:solidFill>
                <a:effectLst/>
                <a:latin typeface="Eras Demi ITC" panose="020B0805030504020804" pitchFamily="34" charset="0"/>
              </a:rPr>
            </a:br>
            <a:r>
              <a:rPr lang="en-US" sz="2400" b="0" i="0" dirty="0">
                <a:solidFill>
                  <a:srgbClr val="000000"/>
                </a:solidFill>
                <a:effectLst/>
                <a:latin typeface="Eras Demi ITC" panose="020B0805030504020804" pitchFamily="34" charset="0"/>
              </a:rPr>
              <a:t>    has now become the cornerstone.’</a:t>
            </a:r>
          </a:p>
        </p:txBody>
      </p:sp>
    </p:spTree>
    <p:extLst>
      <p:ext uri="{BB962C8B-B14F-4D97-AF65-F5344CB8AC3E}">
        <p14:creationId xmlns:p14="http://schemas.microsoft.com/office/powerpoint/2010/main" val="547956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a:bodyPr>
          <a:lstStyle/>
          <a:p>
            <a:pPr marL="0" indent="0" algn="l">
              <a:buNone/>
            </a:pPr>
            <a:r>
              <a:rPr lang="en-US" sz="2800" b="1" i="0" baseline="30000" dirty="0">
                <a:solidFill>
                  <a:srgbClr val="000000"/>
                </a:solidFill>
                <a:effectLst/>
                <a:latin typeface="Eras Demi ITC" panose="020B0805030504020804" pitchFamily="34" charset="0"/>
              </a:rPr>
              <a:t>12 </a:t>
            </a:r>
            <a:r>
              <a:rPr lang="en-US" sz="2800" b="0" i="0" dirty="0">
                <a:solidFill>
                  <a:srgbClr val="000000"/>
                </a:solidFill>
                <a:effectLst/>
                <a:latin typeface="Eras Demi ITC" panose="020B0805030504020804" pitchFamily="34" charset="0"/>
              </a:rPr>
              <a:t>There is salvation in no one else! God has given no other name under heaven by which we must be saved.”</a:t>
            </a:r>
            <a:endParaRPr lang="en-US" sz="3200" b="0" i="0" dirty="0">
              <a:solidFill>
                <a:srgbClr val="000000"/>
              </a:solidFill>
              <a:effectLst/>
              <a:latin typeface="Eras Demi ITC" panose="020B0805030504020804" pitchFamily="34" charset="0"/>
            </a:endParaRPr>
          </a:p>
        </p:txBody>
      </p:sp>
    </p:spTree>
    <p:extLst>
      <p:ext uri="{BB962C8B-B14F-4D97-AF65-F5344CB8AC3E}">
        <p14:creationId xmlns:p14="http://schemas.microsoft.com/office/powerpoint/2010/main" val="204444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a:bodyPr>
          <a:lstStyle/>
          <a:p>
            <a:pPr marL="0" indent="0" algn="l">
              <a:buNone/>
            </a:pPr>
            <a:r>
              <a:rPr lang="en-US" sz="2800" b="1" i="0" baseline="30000" dirty="0">
                <a:solidFill>
                  <a:srgbClr val="000000"/>
                </a:solidFill>
                <a:effectLst/>
                <a:latin typeface="Eras Demi ITC" panose="020B0805030504020804" pitchFamily="34" charset="0"/>
              </a:rPr>
              <a:t>13 </a:t>
            </a:r>
            <a:r>
              <a:rPr lang="en-US" sz="2800" b="0" i="0" dirty="0">
                <a:solidFill>
                  <a:srgbClr val="000000"/>
                </a:solidFill>
                <a:effectLst/>
                <a:latin typeface="Eras Demi ITC" panose="020B0805030504020804" pitchFamily="34" charset="0"/>
              </a:rPr>
              <a:t>The members of the council were amazed when they saw the boldness of Peter and John, for they could see that they were ordinary men with no special training in the Scriptures. They also recognized them as men who had been with Jesus. </a:t>
            </a:r>
            <a:r>
              <a:rPr lang="en-US" sz="2800" b="1" i="0" baseline="30000" dirty="0">
                <a:solidFill>
                  <a:srgbClr val="000000"/>
                </a:solidFill>
                <a:effectLst/>
                <a:latin typeface="Eras Demi ITC" panose="020B0805030504020804" pitchFamily="34" charset="0"/>
              </a:rPr>
              <a:t>14 </a:t>
            </a:r>
            <a:r>
              <a:rPr lang="en-US" sz="2800" b="0" i="0" dirty="0">
                <a:solidFill>
                  <a:srgbClr val="000000"/>
                </a:solidFill>
                <a:effectLst/>
                <a:latin typeface="Eras Demi ITC" panose="020B0805030504020804" pitchFamily="34" charset="0"/>
              </a:rPr>
              <a:t>But since they could see the man who had been healed standing right there among them, there was nothing the council could say. </a:t>
            </a:r>
            <a:r>
              <a:rPr lang="en-US" sz="2800" b="1" i="0" baseline="30000" dirty="0">
                <a:solidFill>
                  <a:srgbClr val="000000"/>
                </a:solidFill>
                <a:effectLst/>
                <a:latin typeface="Eras Demi ITC" panose="020B0805030504020804" pitchFamily="34" charset="0"/>
              </a:rPr>
              <a:t>15 </a:t>
            </a:r>
            <a:r>
              <a:rPr lang="en-US" sz="2800" b="0" i="0" dirty="0">
                <a:solidFill>
                  <a:srgbClr val="000000"/>
                </a:solidFill>
                <a:effectLst/>
                <a:latin typeface="Eras Demi ITC" panose="020B0805030504020804" pitchFamily="34" charset="0"/>
              </a:rPr>
              <a:t>So they ordered Peter and John out of the council chamber and conferred among themselves.</a:t>
            </a:r>
            <a:endParaRPr lang="en-US" sz="3600" b="0" i="0" dirty="0">
              <a:solidFill>
                <a:srgbClr val="000000"/>
              </a:solidFill>
              <a:effectLst/>
              <a:latin typeface="Eras Demi ITC" panose="020B0805030504020804" pitchFamily="34" charset="0"/>
            </a:endParaRPr>
          </a:p>
        </p:txBody>
      </p:sp>
    </p:spTree>
    <p:extLst>
      <p:ext uri="{BB962C8B-B14F-4D97-AF65-F5344CB8AC3E}">
        <p14:creationId xmlns:p14="http://schemas.microsoft.com/office/powerpoint/2010/main" val="135768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a:bodyPr>
          <a:lstStyle/>
          <a:p>
            <a:pPr marL="0" indent="0" algn="l">
              <a:buNone/>
            </a:pPr>
            <a:r>
              <a:rPr lang="en-US" sz="2800" b="1" i="0" baseline="30000" dirty="0">
                <a:solidFill>
                  <a:srgbClr val="000000"/>
                </a:solidFill>
                <a:effectLst/>
                <a:latin typeface="Eras Demi ITC" panose="020B0805030504020804" pitchFamily="34" charset="0"/>
              </a:rPr>
              <a:t>16 </a:t>
            </a:r>
            <a:r>
              <a:rPr lang="en-US" sz="2800" b="0" i="0" dirty="0">
                <a:solidFill>
                  <a:srgbClr val="000000"/>
                </a:solidFill>
                <a:effectLst/>
                <a:latin typeface="Eras Demi ITC" panose="020B0805030504020804" pitchFamily="34" charset="0"/>
              </a:rPr>
              <a:t>“What should we do with these men?” they asked each other. “We can’t deny that they have performed a miraculous sign, and everybody in Jerusalem knows about it. </a:t>
            </a:r>
            <a:r>
              <a:rPr lang="en-US" sz="2800" b="1" i="0" baseline="30000" dirty="0">
                <a:solidFill>
                  <a:srgbClr val="000000"/>
                </a:solidFill>
                <a:effectLst/>
                <a:latin typeface="Eras Demi ITC" panose="020B0805030504020804" pitchFamily="34" charset="0"/>
              </a:rPr>
              <a:t>17 </a:t>
            </a:r>
            <a:r>
              <a:rPr lang="en-US" sz="2800" b="0" i="0" dirty="0">
                <a:solidFill>
                  <a:srgbClr val="000000"/>
                </a:solidFill>
                <a:effectLst/>
                <a:latin typeface="Eras Demi ITC" panose="020B0805030504020804" pitchFamily="34" charset="0"/>
              </a:rPr>
              <a:t>But to keep them from spreading their propaganda any further, we must warn them not to speak to anyone in Jesus’ name again.” </a:t>
            </a:r>
            <a:r>
              <a:rPr lang="en-US" sz="2800" b="1" i="0" baseline="30000" dirty="0">
                <a:solidFill>
                  <a:srgbClr val="000000"/>
                </a:solidFill>
                <a:effectLst/>
                <a:latin typeface="Eras Demi ITC" panose="020B0805030504020804" pitchFamily="34" charset="0"/>
              </a:rPr>
              <a:t>18 </a:t>
            </a:r>
            <a:r>
              <a:rPr lang="en-US" sz="2800" b="0" i="0" dirty="0">
                <a:solidFill>
                  <a:srgbClr val="000000"/>
                </a:solidFill>
                <a:effectLst/>
                <a:latin typeface="Eras Demi ITC" panose="020B0805030504020804" pitchFamily="34" charset="0"/>
              </a:rPr>
              <a:t>So they called the apostles back in and commanded them never again to speak or teach in the name of Jesus.</a:t>
            </a:r>
            <a:endParaRPr lang="en-US" sz="4000" b="0" i="0" dirty="0">
              <a:solidFill>
                <a:srgbClr val="000000"/>
              </a:solidFill>
              <a:effectLst/>
              <a:latin typeface="Eras Demi ITC" panose="020B0805030504020804" pitchFamily="34" charset="0"/>
            </a:endParaRPr>
          </a:p>
        </p:txBody>
      </p:sp>
    </p:spTree>
    <p:extLst>
      <p:ext uri="{BB962C8B-B14F-4D97-AF65-F5344CB8AC3E}">
        <p14:creationId xmlns:p14="http://schemas.microsoft.com/office/powerpoint/2010/main" val="88365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6655C526-D06F-0B40-7720-E82241E62361}"/>
              </a:ext>
            </a:extLst>
          </p:cNvPr>
          <p:cNvPicPr>
            <a:picLocks noChangeAspect="1"/>
          </p:cNvPicPr>
          <p:nvPr/>
        </p:nvPicPr>
        <p:blipFill rotWithShape="1">
          <a:blip r:embed="rId2">
            <a:alphaModFix amt="60000"/>
          </a:blip>
          <a:srcRect l="13655" r="15090" b="-1"/>
          <a:stretch/>
        </p:blipFill>
        <p:spPr>
          <a:xfrm>
            <a:off x="20" y="10"/>
            <a:ext cx="12191980" cy="6857985"/>
          </a:xfrm>
          <a:prstGeom prst="rect">
            <a:avLst/>
          </a:prstGeom>
        </p:spPr>
      </p:pic>
      <p:sp>
        <p:nvSpPr>
          <p:cNvPr id="2" name="Title 1">
            <a:extLst>
              <a:ext uri="{FF2B5EF4-FFF2-40B4-BE49-F238E27FC236}">
                <a16:creationId xmlns:a16="http://schemas.microsoft.com/office/drawing/2014/main" id="{72B40AC8-CA25-CF4A-2271-F20506D31FE4}"/>
              </a:ext>
            </a:extLst>
          </p:cNvPr>
          <p:cNvSpPr>
            <a:spLocks noGrp="1"/>
          </p:cNvSpPr>
          <p:nvPr>
            <p:ph type="title"/>
          </p:nvPr>
        </p:nvSpPr>
        <p:spPr>
          <a:xfrm>
            <a:off x="700635" y="922096"/>
            <a:ext cx="10691265" cy="535229"/>
          </a:xfrm>
        </p:spPr>
        <p:txBody>
          <a:bodyPr>
            <a:normAutofit/>
          </a:bodyPr>
          <a:lstStyle/>
          <a:p>
            <a:pPr algn="ctr"/>
            <a:r>
              <a:rPr lang="en-US" sz="2800" cap="none" dirty="0">
                <a:latin typeface="Eras Demi ITC" panose="020B0805030504020804" pitchFamily="34" charset="0"/>
              </a:rPr>
              <a:t>Acts 4:1-31</a:t>
            </a:r>
            <a:endParaRPr lang="en-US" sz="4400" cap="none" dirty="0">
              <a:latin typeface="Eras Demi ITC" panose="020B0805030504020804" pitchFamily="34" charset="0"/>
              <a:cs typeface="Aharoni" panose="02010803020104030203" pitchFamily="2" charset="-79"/>
            </a:endParaRPr>
          </a:p>
        </p:txBody>
      </p:sp>
      <p:sp>
        <p:nvSpPr>
          <p:cNvPr id="3" name="Content Placeholder 2">
            <a:extLst>
              <a:ext uri="{FF2B5EF4-FFF2-40B4-BE49-F238E27FC236}">
                <a16:creationId xmlns:a16="http://schemas.microsoft.com/office/drawing/2014/main" id="{48B2471F-F689-2AE4-1788-34C5AA767560}"/>
              </a:ext>
            </a:extLst>
          </p:cNvPr>
          <p:cNvSpPr>
            <a:spLocks noGrp="1"/>
          </p:cNvSpPr>
          <p:nvPr>
            <p:ph idx="1"/>
          </p:nvPr>
        </p:nvSpPr>
        <p:spPr>
          <a:xfrm>
            <a:off x="700635" y="1457325"/>
            <a:ext cx="10691265" cy="4471889"/>
          </a:xfrm>
        </p:spPr>
        <p:txBody>
          <a:bodyPr>
            <a:normAutofit/>
          </a:bodyPr>
          <a:lstStyle/>
          <a:p>
            <a:pPr marL="0" indent="0" algn="l">
              <a:buNone/>
            </a:pPr>
            <a:r>
              <a:rPr lang="en-US" sz="2800" b="1" i="0" baseline="30000" dirty="0">
                <a:solidFill>
                  <a:srgbClr val="000000"/>
                </a:solidFill>
                <a:effectLst/>
                <a:latin typeface="Eras Demi ITC" panose="020B0805030504020804" pitchFamily="34" charset="0"/>
              </a:rPr>
              <a:t>19 </a:t>
            </a:r>
            <a:r>
              <a:rPr lang="en-US" sz="2800" b="0" i="0" dirty="0">
                <a:solidFill>
                  <a:srgbClr val="000000"/>
                </a:solidFill>
                <a:effectLst/>
                <a:latin typeface="Eras Demi ITC" panose="020B0805030504020804" pitchFamily="34" charset="0"/>
              </a:rPr>
              <a:t>But Peter and John replied, “Do you think God wants us to obey you rather than him? </a:t>
            </a:r>
            <a:r>
              <a:rPr lang="en-US" sz="2800" b="1" i="0" baseline="30000" dirty="0">
                <a:solidFill>
                  <a:srgbClr val="000000"/>
                </a:solidFill>
                <a:effectLst/>
                <a:latin typeface="Eras Demi ITC" panose="020B0805030504020804" pitchFamily="34" charset="0"/>
              </a:rPr>
              <a:t>20 </a:t>
            </a:r>
            <a:r>
              <a:rPr lang="en-US" sz="2800" b="0" i="0" dirty="0">
                <a:solidFill>
                  <a:srgbClr val="000000"/>
                </a:solidFill>
                <a:effectLst/>
                <a:latin typeface="Eras Demi ITC" panose="020B0805030504020804" pitchFamily="34" charset="0"/>
              </a:rPr>
              <a:t>We cannot stop telling about everything we have seen and heard.”</a:t>
            </a:r>
          </a:p>
          <a:p>
            <a:pPr marL="0" indent="0" algn="l">
              <a:buNone/>
            </a:pPr>
            <a:r>
              <a:rPr lang="en-US" sz="2800" b="1" i="0" baseline="30000" dirty="0">
                <a:solidFill>
                  <a:srgbClr val="000000"/>
                </a:solidFill>
                <a:effectLst/>
                <a:latin typeface="Eras Demi ITC" panose="020B0805030504020804" pitchFamily="34" charset="0"/>
              </a:rPr>
              <a:t>21 </a:t>
            </a:r>
            <a:r>
              <a:rPr lang="en-US" sz="2800" b="0" i="0" dirty="0">
                <a:solidFill>
                  <a:srgbClr val="000000"/>
                </a:solidFill>
                <a:effectLst/>
                <a:latin typeface="Eras Demi ITC" panose="020B0805030504020804" pitchFamily="34" charset="0"/>
              </a:rPr>
              <a:t>The council then threatened them further, but they finally let them go because they didn’t know how to punish them without starting a riot. For everyone was praising God </a:t>
            </a:r>
            <a:r>
              <a:rPr lang="en-US" sz="2800" b="1" i="0" baseline="30000" dirty="0">
                <a:solidFill>
                  <a:srgbClr val="000000"/>
                </a:solidFill>
                <a:effectLst/>
                <a:latin typeface="Eras Demi ITC" panose="020B0805030504020804" pitchFamily="34" charset="0"/>
              </a:rPr>
              <a:t>22 </a:t>
            </a:r>
            <a:r>
              <a:rPr lang="en-US" sz="2800" b="0" i="0" dirty="0">
                <a:solidFill>
                  <a:srgbClr val="000000"/>
                </a:solidFill>
                <a:effectLst/>
                <a:latin typeface="Eras Demi ITC" panose="020B0805030504020804" pitchFamily="34" charset="0"/>
              </a:rPr>
              <a:t>for this miraculous sign—the healing of a man who had been lame for more than forty years.</a:t>
            </a:r>
          </a:p>
        </p:txBody>
      </p:sp>
    </p:spTree>
    <p:extLst>
      <p:ext uri="{BB962C8B-B14F-4D97-AF65-F5344CB8AC3E}">
        <p14:creationId xmlns:p14="http://schemas.microsoft.com/office/powerpoint/2010/main" val="3536551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ronicle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10870</TotalTime>
  <Words>1545</Words>
  <Application>Microsoft Office PowerPoint</Application>
  <PresentationFormat>Widescreen</PresentationFormat>
  <Paragraphs>99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Calisto MT</vt:lpstr>
      <vt:lpstr>Eras Demi ITC</vt:lpstr>
      <vt:lpstr>Univers Condensed</vt:lpstr>
      <vt:lpstr>ChronicleVTI</vt:lpstr>
      <vt:lpstr>How to have a dynamic, biblically-based prayer meeting</vt:lpstr>
      <vt:lpstr>Informational Source:   John Franklin “And the Place was Shaken”</vt:lpstr>
      <vt:lpstr>Acts 4:1-31</vt:lpstr>
      <vt:lpstr>Acts 4:1-31</vt:lpstr>
      <vt:lpstr>Acts 4:1-31</vt:lpstr>
      <vt:lpstr>Acts 4:1-31</vt:lpstr>
      <vt:lpstr>Acts 4:1-31</vt:lpstr>
      <vt:lpstr>Acts 4:1-31</vt:lpstr>
      <vt:lpstr>Acts 4:1-31</vt:lpstr>
      <vt:lpstr>Acts 4:1-31</vt:lpstr>
      <vt:lpstr>Acts 4:1-31</vt:lpstr>
      <vt:lpstr>Acts 4:1-31</vt:lpstr>
      <vt:lpstr>Foundation of Prayer #1:  FOCUS ON GOD “God-Centered Relationship”</vt:lpstr>
      <vt:lpstr>Foundation of Prayer #1:  FOCUS ON GOD “God-Centered Relationship”</vt:lpstr>
      <vt:lpstr>Foundation of Prayer #1:  FOCUS ON GOD “God-Centered Relationship”</vt:lpstr>
      <vt:lpstr>Foundation of Prayer #1:  FOCUS ON GOD “God-Centered Relationship”</vt:lpstr>
      <vt:lpstr>Foundation of Prayer #2:  RESPOND FROM THE HEART “Meaningful Relationships”</vt:lpstr>
      <vt:lpstr>Foundation of Prayer #2:  RESPOND FROM THE HEART “Meaningful Relationships”</vt:lpstr>
      <vt:lpstr>Foundation of Prayer #2:  RESPOND FROM THE HEART “Meaningful Relationships”</vt:lpstr>
      <vt:lpstr>Foundation of Prayer #2:  RESPOND FROM THE HEART “Meaningful Relationships”</vt:lpstr>
      <vt:lpstr>Foundation of Prayer #3:  SEEK FIRST GOD’S KINGDOM “Hearts right with God”</vt:lpstr>
      <vt:lpstr>Foundation of Prayer #3:  SEEK FIRST GOD’S KINGDOM “Hearts right with God”</vt:lpstr>
      <vt:lpstr>Foundation of Prayer #3:  SEEK FIRST GOD’S KINGDOM “Hearts right with God”</vt:lpstr>
      <vt:lpstr>Foundation of Prayer #3:  SEEK FIRST GOD’S KINGDOM “Hearts right with God”</vt:lpstr>
      <vt:lpstr>Foundation of Prayer #3:  SEEK FIRST GOD’S KINGDOM “Hearts right with God”</vt:lpstr>
      <vt:lpstr>Foundation of Prayer #4:  PRESENT YOUR REQUESTS “Believers in one accord”</vt:lpstr>
      <vt:lpstr>Foundation of Prayer #5:  CELEBRATE! “Hearts rejoicing with God”</vt:lpstr>
      <vt:lpstr>Foundation of Prayer #5:  CELEBRATE! “Hearts rejoicing with God”</vt:lpstr>
      <vt:lpstr>Foundation of Prayer #5:  CELEBRATE! “Hearts rejoicing with God”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have a dynamic, biblically-based prayer meeting</dc:title>
  <dc:creator>Marc Johnson</dc:creator>
  <cp:lastModifiedBy>Marc Johnson</cp:lastModifiedBy>
  <cp:revision>6</cp:revision>
  <dcterms:created xsi:type="dcterms:W3CDTF">2023-04-29T20:03:12Z</dcterms:created>
  <dcterms:modified xsi:type="dcterms:W3CDTF">2023-10-13T21:00:03Z</dcterms:modified>
</cp:coreProperties>
</file>