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4"/>
    <p:sldId id="257" r:id="rId35"/>
    <p:sldId id="258" r:id="rId36"/>
    <p:sldId id="259" r:id="rId37"/>
    <p:sldId id="260" r:id="rId38"/>
    <p:sldId id="261" r:id="rId39"/>
    <p:sldId id="262" r:id="rId40"/>
    <p:sldId id="263" r:id="rId41"/>
    <p:sldId id="264" r:id="rId42"/>
    <p:sldId id="265" r:id="rId43"/>
    <p:sldId id="266" r:id="rId44"/>
    <p:sldId id="267" r:id="rId45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HK Grotesk Light" charset="1" panose="00000400000000000000"/>
      <p:regular r:id="rId10"/>
    </p:embeddedFont>
    <p:embeddedFont>
      <p:font typeface="HK Grotesk Light Bold" charset="1" panose="00000500000000000000"/>
      <p:regular r:id="rId11"/>
    </p:embeddedFont>
    <p:embeddedFont>
      <p:font typeface="HK Grotesk Light Italics" charset="1" panose="00000400000000000000"/>
      <p:regular r:id="rId12"/>
    </p:embeddedFont>
    <p:embeddedFont>
      <p:font typeface="HK Grotesk Light Bold Italics" charset="1" panose="00000500000000000000"/>
      <p:regular r:id="rId13"/>
    </p:embeddedFont>
    <p:embeddedFont>
      <p:font typeface="Open Sans" charset="1" panose="020B0606030504020204"/>
      <p:regular r:id="rId14"/>
    </p:embeddedFont>
    <p:embeddedFont>
      <p:font typeface="Open Sans Bold" charset="1" panose="020B0806030504020204"/>
      <p:regular r:id="rId15"/>
    </p:embeddedFont>
    <p:embeddedFont>
      <p:font typeface="Open Sans Italics" charset="1" panose="020B0606030504020204"/>
      <p:regular r:id="rId16"/>
    </p:embeddedFont>
    <p:embeddedFont>
      <p:font typeface="Open Sans Bold Italics" charset="1" panose="020B0806030504020204"/>
      <p:regular r:id="rId17"/>
    </p:embeddedFont>
    <p:embeddedFont>
      <p:font typeface="Inter 1" charset="1" panose="020B0502030000000004"/>
      <p:regular r:id="rId18"/>
    </p:embeddedFont>
    <p:embeddedFont>
      <p:font typeface="Inter 1 Bold" charset="1" panose="020B0802030000000004"/>
      <p:regular r:id="rId19"/>
    </p:embeddedFont>
    <p:embeddedFont>
      <p:font typeface="Inter 1 Italics" charset="1" panose="020B0502030000000004"/>
      <p:regular r:id="rId20"/>
    </p:embeddedFont>
    <p:embeddedFont>
      <p:font typeface="Inter 1 Bold Italics" charset="1" panose="020B0802030000000004"/>
      <p:regular r:id="rId21"/>
    </p:embeddedFont>
    <p:embeddedFont>
      <p:font typeface="Inter 2" charset="1" panose="020B0502030000000004"/>
      <p:regular r:id="rId22"/>
    </p:embeddedFont>
    <p:embeddedFont>
      <p:font typeface="Inter 2 Bold" charset="1" panose="020B0802030000000004"/>
      <p:regular r:id="rId23"/>
    </p:embeddedFont>
    <p:embeddedFont>
      <p:font typeface="Inter 2 Italics" charset="1" panose="020B0502030000000004"/>
      <p:regular r:id="rId24"/>
    </p:embeddedFont>
    <p:embeddedFont>
      <p:font typeface="Inter 2 Bold Italics" charset="1" panose="020B0802030000000004"/>
      <p:regular r:id="rId25"/>
    </p:embeddedFont>
    <p:embeddedFont>
      <p:font typeface="Inter 2 Thin" charset="1" panose="020B0A02050000000004"/>
      <p:regular r:id="rId26"/>
    </p:embeddedFont>
    <p:embeddedFont>
      <p:font typeface="Inter 2 Thin Italics" charset="1" panose="020B0A02050000000004"/>
      <p:regular r:id="rId27"/>
    </p:embeddedFont>
    <p:embeddedFont>
      <p:font typeface="Inter 2 Extra-Light" charset="1" panose="02000503000000020004"/>
      <p:regular r:id="rId28"/>
    </p:embeddedFont>
    <p:embeddedFont>
      <p:font typeface="Inter 2 Light" charset="1" panose="02000503000000020004"/>
      <p:regular r:id="rId29"/>
    </p:embeddedFont>
    <p:embeddedFont>
      <p:font typeface="Inter 2 Medium" charset="1" panose="02000503000000020004"/>
      <p:regular r:id="rId30"/>
    </p:embeddedFont>
    <p:embeddedFont>
      <p:font typeface="Inter 2 Semi-Bold" charset="1" panose="02000503000000020004"/>
      <p:regular r:id="rId31"/>
    </p:embeddedFont>
    <p:embeddedFont>
      <p:font typeface="Inter 2 Ultra-Bold" charset="1" panose="02000503000000020004"/>
      <p:regular r:id="rId32"/>
    </p:embeddedFont>
    <p:embeddedFont>
      <p:font typeface="Inter 2 Heavy" charset="1" panose="02000503000000020004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slides/slide1.xml" Type="http://schemas.openxmlformats.org/officeDocument/2006/relationships/slide"/><Relationship Id="rId35" Target="slides/slide2.xml" Type="http://schemas.openxmlformats.org/officeDocument/2006/relationships/slide"/><Relationship Id="rId36" Target="slides/slide3.xml" Type="http://schemas.openxmlformats.org/officeDocument/2006/relationships/slide"/><Relationship Id="rId37" Target="slides/slide4.xml" Type="http://schemas.openxmlformats.org/officeDocument/2006/relationships/slide"/><Relationship Id="rId38" Target="slides/slide5.xml" Type="http://schemas.openxmlformats.org/officeDocument/2006/relationships/slide"/><Relationship Id="rId39" Target="slides/slide6.xml" Type="http://schemas.openxmlformats.org/officeDocument/2006/relationships/slide"/><Relationship Id="rId4" Target="theme/theme1.xml" Type="http://schemas.openxmlformats.org/officeDocument/2006/relationships/theme"/><Relationship Id="rId40" Target="slides/slide7.xml" Type="http://schemas.openxmlformats.org/officeDocument/2006/relationships/slide"/><Relationship Id="rId41" Target="slides/slide8.xml" Type="http://schemas.openxmlformats.org/officeDocument/2006/relationships/slide"/><Relationship Id="rId42" Target="slides/slide9.xml" Type="http://schemas.openxmlformats.org/officeDocument/2006/relationships/slide"/><Relationship Id="rId43" Target="slides/slide10.xml" Type="http://schemas.openxmlformats.org/officeDocument/2006/relationships/slide"/><Relationship Id="rId44" Target="slides/slide11.xml" Type="http://schemas.openxmlformats.org/officeDocument/2006/relationships/slide"/><Relationship Id="rId45" Target="slides/slide12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.png" Type="http://schemas.openxmlformats.org/officeDocument/2006/relationships/image"/><Relationship Id="rId11" Target="../media/image6.svg" Type="http://schemas.openxmlformats.org/officeDocument/2006/relationships/image"/><Relationship Id="rId2" Target="../media/image14.pn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Relationship Id="rId5" Target="../media/image17.pn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3.png" Type="http://schemas.openxmlformats.org/officeDocument/2006/relationships/image"/><Relationship Id="rId9" Target="../media/image4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028700" y="8579893"/>
            <a:ext cx="16230600" cy="9525"/>
          </a:xfrm>
          <a:prstGeom prst="rect">
            <a:avLst/>
          </a:prstGeom>
          <a:solidFill>
            <a:srgbClr val="39393A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8899355"/>
            <a:ext cx="437562" cy="364369"/>
          </a:xfrm>
          <a:custGeom>
            <a:avLst/>
            <a:gdLst/>
            <a:ahLst/>
            <a:cxnLst/>
            <a:rect r="r" b="b" t="t" l="l"/>
            <a:pathLst>
              <a:path h="364369" w="437562">
                <a:moveTo>
                  <a:pt x="0" y="0"/>
                </a:moveTo>
                <a:lnTo>
                  <a:pt x="437562" y="0"/>
                </a:lnTo>
                <a:lnTo>
                  <a:pt x="437562" y="364370"/>
                </a:lnTo>
                <a:lnTo>
                  <a:pt x="0" y="3643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896685" y="8854120"/>
            <a:ext cx="5125158" cy="455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spc="53">
                <a:solidFill>
                  <a:srgbClr val="2D2720"/>
                </a:solidFill>
                <a:latin typeface="HK Grotesk Light"/>
              </a:rPr>
              <a:t>@worldoutspoken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7573251" y="8899355"/>
            <a:ext cx="411478" cy="411478"/>
          </a:xfrm>
          <a:custGeom>
            <a:avLst/>
            <a:gdLst/>
            <a:ahLst/>
            <a:cxnLst/>
            <a:rect r="r" b="b" t="t" l="l"/>
            <a:pathLst>
              <a:path h="411478" w="411478">
                <a:moveTo>
                  <a:pt x="0" y="0"/>
                </a:moveTo>
                <a:lnTo>
                  <a:pt x="411478" y="0"/>
                </a:lnTo>
                <a:lnTo>
                  <a:pt x="411478" y="411478"/>
                </a:lnTo>
                <a:lnTo>
                  <a:pt x="0" y="411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700884" y="8888892"/>
            <a:ext cx="421941" cy="421941"/>
          </a:xfrm>
          <a:custGeom>
            <a:avLst/>
            <a:gdLst/>
            <a:ahLst/>
            <a:cxnLst/>
            <a:rect r="r" b="b" t="t" l="l"/>
            <a:pathLst>
              <a:path h="421941" w="421941">
                <a:moveTo>
                  <a:pt x="0" y="0"/>
                </a:moveTo>
                <a:lnTo>
                  <a:pt x="421941" y="0"/>
                </a:lnTo>
                <a:lnTo>
                  <a:pt x="421941" y="421941"/>
                </a:lnTo>
                <a:lnTo>
                  <a:pt x="0" y="4219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3773805"/>
            <a:ext cx="10777483" cy="1369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10560"/>
              </a:lnSpc>
            </a:pPr>
            <a:r>
              <a:rPr lang="en-US" sz="9600" spc="-480">
                <a:solidFill>
                  <a:srgbClr val="2D2720"/>
                </a:solidFill>
                <a:latin typeface="Inter 1 Bold"/>
              </a:rPr>
              <a:t>THE SCATTERED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016629" y="8830080"/>
            <a:ext cx="4242671" cy="455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779"/>
              </a:lnSpc>
            </a:pPr>
            <a:r>
              <a:rPr lang="en-US" sz="2699" spc="53">
                <a:solidFill>
                  <a:srgbClr val="2D2720"/>
                </a:solidFill>
                <a:latin typeface="HK Grotesk Light"/>
              </a:rPr>
              <a:t>www.worldoutspoken.com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604485" y="8826965"/>
            <a:ext cx="3853531" cy="455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699" spc="53">
                <a:solidFill>
                  <a:srgbClr val="2D2720"/>
                </a:solidFill>
                <a:latin typeface="HK Grotesk Light"/>
              </a:rPr>
              <a:t>@emanuelwos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5257800"/>
            <a:ext cx="10777483" cy="1933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14848"/>
              </a:lnSpc>
            </a:pPr>
            <a:r>
              <a:rPr lang="en-US" sz="13499" spc="-674">
                <a:solidFill>
                  <a:srgbClr val="CAAE89"/>
                </a:solidFill>
                <a:latin typeface="Inter 1 Bold"/>
              </a:rPr>
              <a:t>GATHERING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011334" y="3363000"/>
            <a:ext cx="14265333" cy="3200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4199" spc="-209">
                <a:solidFill>
                  <a:srgbClr val="2D2720"/>
                </a:solidFill>
                <a:latin typeface="Inter 1 Bold"/>
              </a:rPr>
              <a:t>5 YOU ALSO, LIKE LIVING STONES, ARE BEING BUILT INTO A SPIRITUAL HOUSE ...</a:t>
            </a:r>
          </a:p>
          <a:p>
            <a:pPr algn="ctr">
              <a:lnSpc>
                <a:spcPts val="5039"/>
              </a:lnSpc>
            </a:pPr>
            <a:r>
              <a:rPr lang="en-US" sz="4199" spc="-209">
                <a:solidFill>
                  <a:srgbClr val="2D2720"/>
                </a:solidFill>
                <a:latin typeface="Inter 1 Bold"/>
              </a:rPr>
              <a:t>You are a chosen people, Once you were not a people, but now you are the people of God </a:t>
            </a:r>
          </a:p>
          <a:p>
            <a:pPr algn="ctr" marL="0" indent="0" lvl="0">
              <a:lnSpc>
                <a:spcPts val="5039"/>
              </a:lnSpc>
              <a:spcBef>
                <a:spcPct val="0"/>
              </a:spcBef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8601635" y="2233171"/>
            <a:ext cx="1084730" cy="749380"/>
          </a:xfrm>
          <a:custGeom>
            <a:avLst/>
            <a:gdLst/>
            <a:ahLst/>
            <a:cxnLst/>
            <a:rect r="r" b="b" t="t" l="l"/>
            <a:pathLst>
              <a:path h="749380" w="1084730">
                <a:moveTo>
                  <a:pt x="0" y="0"/>
                </a:moveTo>
                <a:lnTo>
                  <a:pt x="1084730" y="0"/>
                </a:lnTo>
                <a:lnTo>
                  <a:pt x="1084730" y="749380"/>
                </a:lnTo>
                <a:lnTo>
                  <a:pt x="0" y="749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129924" y="6239867"/>
            <a:ext cx="8028151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759"/>
              </a:lnSpc>
              <a:spcBef>
                <a:spcPct val="0"/>
              </a:spcBef>
            </a:pPr>
            <a:r>
              <a:rPr lang="en-US" sz="3399" spc="67">
                <a:solidFill>
                  <a:srgbClr val="2D2720"/>
                </a:solidFill>
                <a:latin typeface="HK Grotesk Light"/>
              </a:rPr>
              <a:t>--1 Peter 2:5, 9a, 10a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011334" y="3372525"/>
            <a:ext cx="14265333" cy="3000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799"/>
              </a:lnSpc>
              <a:spcBef>
                <a:spcPct val="0"/>
              </a:spcBef>
            </a:pPr>
            <a:r>
              <a:rPr lang="en-US" sz="3999" spc="-199">
                <a:solidFill>
                  <a:srgbClr val="2D2720"/>
                </a:solidFill>
                <a:latin typeface="Inter 1 Bold"/>
              </a:rPr>
              <a:t>10 THIS IS WHAT THE LORD SAYS: “WHEN SEVENTY YEARS ARE COMPLETED FOR BABYLON, I WILL COME TO YOU … I WILL </a:t>
            </a:r>
            <a:r>
              <a:rPr lang="en-US" sz="3999" spc="-199">
                <a:solidFill>
                  <a:srgbClr val="CAAE89"/>
                </a:solidFill>
                <a:latin typeface="Inter 1 Bold"/>
              </a:rPr>
              <a:t>GATHER </a:t>
            </a:r>
            <a:r>
              <a:rPr lang="en-US" sz="3999" spc="-199">
                <a:solidFill>
                  <a:srgbClr val="2D2720"/>
                </a:solidFill>
                <a:latin typeface="Inter 1 Bold"/>
              </a:rPr>
              <a:t>YOU FROM ALL THE NATIONS AND PLACES WHERE I HAVE BANISHED YOU, AND WILL BRING YOU BACK TO THE PLACE FROM WHICH I CARRIED YOU INTO EXILE.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8601635" y="2233171"/>
            <a:ext cx="1084730" cy="749380"/>
          </a:xfrm>
          <a:custGeom>
            <a:avLst/>
            <a:gdLst/>
            <a:ahLst/>
            <a:cxnLst/>
            <a:rect r="r" b="b" t="t" l="l"/>
            <a:pathLst>
              <a:path h="749380" w="1084730">
                <a:moveTo>
                  <a:pt x="0" y="0"/>
                </a:moveTo>
                <a:lnTo>
                  <a:pt x="1084730" y="0"/>
                </a:lnTo>
                <a:lnTo>
                  <a:pt x="1084730" y="749380"/>
                </a:lnTo>
                <a:lnTo>
                  <a:pt x="0" y="749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129924" y="6696750"/>
            <a:ext cx="8028151" cy="547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79"/>
              </a:lnSpc>
              <a:spcBef>
                <a:spcPct val="0"/>
              </a:spcBef>
            </a:pPr>
            <a:r>
              <a:rPr lang="en-US" sz="3199" spc="63">
                <a:solidFill>
                  <a:srgbClr val="2D2720"/>
                </a:solidFill>
                <a:latin typeface="HK Grotesk Light"/>
              </a:rPr>
              <a:t>-Jeremiah 29:10-14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028700" y="8579893"/>
            <a:ext cx="16230600" cy="9525"/>
          </a:xfrm>
          <a:prstGeom prst="rect">
            <a:avLst/>
          </a:prstGeom>
          <a:solidFill>
            <a:srgbClr val="ABABAE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0904932" y="2003314"/>
            <a:ext cx="5299200" cy="5299200"/>
          </a:xfrm>
          <a:custGeom>
            <a:avLst/>
            <a:gdLst/>
            <a:ahLst/>
            <a:cxnLst/>
            <a:rect r="r" b="b" t="t" l="l"/>
            <a:pathLst>
              <a:path h="5299200" w="5299200">
                <a:moveTo>
                  <a:pt x="0" y="0"/>
                </a:moveTo>
                <a:lnTo>
                  <a:pt x="5299199" y="0"/>
                </a:lnTo>
                <a:lnTo>
                  <a:pt x="5299199" y="5299200"/>
                </a:lnTo>
                <a:lnTo>
                  <a:pt x="0" y="5299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rot="0">
            <a:off x="1028700" y="7292989"/>
            <a:ext cx="16230600" cy="9525"/>
          </a:xfrm>
          <a:prstGeom prst="rect">
            <a:avLst/>
          </a:prstGeom>
          <a:solidFill>
            <a:srgbClr val="ABABAE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17026220" y="1028700"/>
            <a:ext cx="233080" cy="155104"/>
          </a:xfrm>
          <a:custGeom>
            <a:avLst/>
            <a:gdLst/>
            <a:ahLst/>
            <a:cxnLst/>
            <a:rect r="r" b="b" t="t" l="l"/>
            <a:pathLst>
              <a:path h="155104" w="233080">
                <a:moveTo>
                  <a:pt x="0" y="0"/>
                </a:moveTo>
                <a:lnTo>
                  <a:pt x="233080" y="0"/>
                </a:lnTo>
                <a:lnTo>
                  <a:pt x="233080" y="155104"/>
                </a:lnTo>
                <a:lnTo>
                  <a:pt x="0" y="155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 rot="0">
            <a:off x="1028700" y="1984264"/>
            <a:ext cx="16230600" cy="9525"/>
          </a:xfrm>
          <a:prstGeom prst="rect">
            <a:avLst/>
          </a:prstGeom>
          <a:solidFill>
            <a:srgbClr val="ABABAE"/>
          </a:solidFill>
        </p:spPr>
      </p:sp>
      <p:sp>
        <p:nvSpPr>
          <p:cNvPr name="TextBox 7" id="7"/>
          <p:cNvSpPr txBox="true"/>
          <p:nvPr/>
        </p:nvSpPr>
        <p:spPr>
          <a:xfrm rot="0">
            <a:off x="1028700" y="3411362"/>
            <a:ext cx="7382597" cy="2602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080"/>
              </a:lnSpc>
            </a:pPr>
            <a:r>
              <a:rPr lang="en-US" sz="9600" spc="-480">
                <a:solidFill>
                  <a:srgbClr val="CAAE89"/>
                </a:solidFill>
                <a:latin typeface="Inter 1 Bold"/>
              </a:rPr>
              <a:t>Join our Community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517665" y="0"/>
            <a:ext cx="2772911" cy="2772911"/>
          </a:xfrm>
          <a:custGeom>
            <a:avLst/>
            <a:gdLst/>
            <a:ahLst/>
            <a:cxnLst/>
            <a:rect r="r" b="b" t="t" l="l"/>
            <a:pathLst>
              <a:path h="2772911" w="2772911">
                <a:moveTo>
                  <a:pt x="0" y="0"/>
                </a:moveTo>
                <a:lnTo>
                  <a:pt x="2772912" y="0"/>
                </a:lnTo>
                <a:lnTo>
                  <a:pt x="2772912" y="2772911"/>
                </a:lnTo>
                <a:lnTo>
                  <a:pt x="0" y="27729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7615181"/>
            <a:ext cx="10532080" cy="537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D2720"/>
                </a:solidFill>
                <a:latin typeface="Open Sans"/>
              </a:rPr>
              <a:t>A Latina/o ministry empowering the church in-between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28700" y="8899355"/>
            <a:ext cx="437562" cy="364369"/>
          </a:xfrm>
          <a:custGeom>
            <a:avLst/>
            <a:gdLst/>
            <a:ahLst/>
            <a:cxnLst/>
            <a:rect r="r" b="b" t="t" l="l"/>
            <a:pathLst>
              <a:path h="364369" w="437562">
                <a:moveTo>
                  <a:pt x="0" y="0"/>
                </a:moveTo>
                <a:lnTo>
                  <a:pt x="437562" y="0"/>
                </a:lnTo>
                <a:lnTo>
                  <a:pt x="437562" y="364370"/>
                </a:lnTo>
                <a:lnTo>
                  <a:pt x="0" y="364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896685" y="8854120"/>
            <a:ext cx="5125158" cy="455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spc="53">
                <a:solidFill>
                  <a:srgbClr val="2D2720"/>
                </a:solidFill>
                <a:latin typeface="HK Grotesk Light"/>
              </a:rPr>
              <a:t>@worldoutspoken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7573251" y="8899355"/>
            <a:ext cx="411478" cy="411478"/>
          </a:xfrm>
          <a:custGeom>
            <a:avLst/>
            <a:gdLst/>
            <a:ahLst/>
            <a:cxnLst/>
            <a:rect r="r" b="b" t="t" l="l"/>
            <a:pathLst>
              <a:path h="411478" w="411478">
                <a:moveTo>
                  <a:pt x="0" y="0"/>
                </a:moveTo>
                <a:lnTo>
                  <a:pt x="411478" y="0"/>
                </a:lnTo>
                <a:lnTo>
                  <a:pt x="411478" y="411478"/>
                </a:lnTo>
                <a:lnTo>
                  <a:pt x="0" y="4114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700884" y="8888892"/>
            <a:ext cx="421941" cy="421941"/>
          </a:xfrm>
          <a:custGeom>
            <a:avLst/>
            <a:gdLst/>
            <a:ahLst/>
            <a:cxnLst/>
            <a:rect r="r" b="b" t="t" l="l"/>
            <a:pathLst>
              <a:path h="421941" w="421941">
                <a:moveTo>
                  <a:pt x="0" y="0"/>
                </a:moveTo>
                <a:lnTo>
                  <a:pt x="421941" y="0"/>
                </a:lnTo>
                <a:lnTo>
                  <a:pt x="421941" y="421941"/>
                </a:lnTo>
                <a:lnTo>
                  <a:pt x="0" y="4219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3016629" y="8830080"/>
            <a:ext cx="4242671" cy="455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779"/>
              </a:lnSpc>
            </a:pPr>
            <a:r>
              <a:rPr lang="en-US" sz="2699" spc="53">
                <a:solidFill>
                  <a:srgbClr val="2D2720"/>
                </a:solidFill>
                <a:latin typeface="HK Grotesk Light"/>
              </a:rPr>
              <a:t>www.worldoutspoken.com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604485" y="8826965"/>
            <a:ext cx="3853531" cy="455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699" spc="53">
                <a:solidFill>
                  <a:srgbClr val="2D2720"/>
                </a:solidFill>
                <a:latin typeface="HK Grotesk Light"/>
              </a:rPr>
              <a:t>@emanuelwos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0019" r="0" b="-7125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28700"/>
            <a:ext cx="16230600" cy="8229600"/>
          </a:xfrm>
          <a:custGeom>
            <a:avLst/>
            <a:gdLst/>
            <a:ahLst/>
            <a:cxnLst/>
            <a:rect r="r" b="b" t="t" l="l"/>
            <a:pathLst>
              <a:path h="8229600" w="16230600">
                <a:moveTo>
                  <a:pt x="0" y="0"/>
                </a:moveTo>
                <a:lnTo>
                  <a:pt x="16230600" y="0"/>
                </a:lnTo>
                <a:lnTo>
                  <a:pt x="16230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57" r="0" b="-2754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393439"/>
            <a:ext cx="11797292" cy="7864861"/>
          </a:xfrm>
          <a:custGeom>
            <a:avLst/>
            <a:gdLst/>
            <a:ahLst/>
            <a:cxnLst/>
            <a:rect r="r" b="b" t="t" l="l"/>
            <a:pathLst>
              <a:path h="7864861" w="11797292">
                <a:moveTo>
                  <a:pt x="0" y="0"/>
                </a:moveTo>
                <a:lnTo>
                  <a:pt x="11797292" y="0"/>
                </a:lnTo>
                <a:lnTo>
                  <a:pt x="11797292" y="7864861"/>
                </a:lnTo>
                <a:lnTo>
                  <a:pt x="0" y="78648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2721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339442" y="4363844"/>
            <a:ext cx="4948558" cy="1924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7637"/>
              </a:lnSpc>
            </a:pPr>
            <a:r>
              <a:rPr lang="en-US" sz="6364" spc="-318">
                <a:solidFill>
                  <a:srgbClr val="000000"/>
                </a:solidFill>
                <a:latin typeface="Inter 2 Bold"/>
              </a:rPr>
              <a:t>LOSS</a:t>
            </a:r>
            <a:r>
              <a:rPr lang="en-US" sz="6364" spc="-318">
                <a:solidFill>
                  <a:srgbClr val="000000"/>
                </a:solidFill>
                <a:latin typeface="Inter 2 Bold"/>
              </a:rPr>
              <a:t> </a:t>
            </a:r>
            <a:r>
              <a:rPr lang="en-US" sz="6364" spc="-318">
                <a:solidFill>
                  <a:srgbClr val="CAAE89"/>
                </a:solidFill>
                <a:latin typeface="Inter 2 Bold"/>
              </a:rPr>
              <a:t>AND</a:t>
            </a:r>
            <a:r>
              <a:rPr lang="en-US" sz="6364" spc="-318">
                <a:solidFill>
                  <a:srgbClr val="000000"/>
                </a:solidFill>
                <a:latin typeface="Inter 2 Bold"/>
              </a:rPr>
              <a:t> RUPTURE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772373" y="275196"/>
            <a:ext cx="15013014" cy="10011804"/>
          </a:xfrm>
          <a:custGeom>
            <a:avLst/>
            <a:gdLst/>
            <a:ahLst/>
            <a:cxnLst/>
            <a:rect r="r" b="b" t="t" l="l"/>
            <a:pathLst>
              <a:path h="10011804" w="15013014">
                <a:moveTo>
                  <a:pt x="0" y="0"/>
                </a:moveTo>
                <a:lnTo>
                  <a:pt x="15013013" y="0"/>
                </a:lnTo>
                <a:lnTo>
                  <a:pt x="15013013" y="10011804"/>
                </a:lnTo>
                <a:lnTo>
                  <a:pt x="0" y="1001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772373" y="275196"/>
            <a:ext cx="15013014" cy="10011804"/>
          </a:xfrm>
          <a:custGeom>
            <a:avLst/>
            <a:gdLst/>
            <a:ahLst/>
            <a:cxnLst/>
            <a:rect r="r" b="b" t="t" l="l"/>
            <a:pathLst>
              <a:path h="10011804" w="15013014">
                <a:moveTo>
                  <a:pt x="0" y="0"/>
                </a:moveTo>
                <a:lnTo>
                  <a:pt x="15013013" y="0"/>
                </a:lnTo>
                <a:lnTo>
                  <a:pt x="15013013" y="10011804"/>
                </a:lnTo>
                <a:lnTo>
                  <a:pt x="0" y="1001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904875"/>
            <a:ext cx="11335802" cy="3066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42"/>
              </a:lnSpc>
            </a:pPr>
            <a:r>
              <a:rPr lang="en-US" sz="5816">
                <a:solidFill>
                  <a:srgbClr val="CAAE89"/>
                </a:solidFill>
                <a:latin typeface="Inter 1 Bold"/>
              </a:rPr>
              <a:t>Destroy, O Lord, divide their tongues; for I see violence and strife in the city.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940111" y="4510293"/>
            <a:ext cx="5203889" cy="1142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>
                <a:solidFill>
                  <a:srgbClr val="2D2720"/>
                </a:solidFill>
                <a:latin typeface="HK Grotesk Light Bold"/>
              </a:rPr>
              <a:t>— Psalm 55:9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>
  <p:cSld>
    <p:bg>
      <p:bgPr>
        <a:solidFill>
          <a:srgbClr val="CAAE8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273496" y="3828440"/>
            <a:ext cx="13741008" cy="1245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94"/>
              </a:lnSpc>
            </a:pPr>
            <a:r>
              <a:rPr lang="en-US" sz="8813" spc="-440">
                <a:solidFill>
                  <a:srgbClr val="2D2720"/>
                </a:solidFill>
                <a:latin typeface="Inter 2 Bold"/>
              </a:rPr>
              <a:t>A SCATTERED GATHERING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273496" y="5947385"/>
            <a:ext cx="13741008" cy="60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900"/>
              </a:lnSpc>
              <a:spcBef>
                <a:spcPct val="0"/>
              </a:spcBef>
            </a:pPr>
            <a:r>
              <a:rPr lang="en-US" sz="3500" spc="-175">
                <a:solidFill>
                  <a:srgbClr val="2D2720"/>
                </a:solidFill>
                <a:latin typeface="Inter 2 Bold"/>
              </a:rPr>
              <a:t>A DIASPORA KINSHIP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0" r="0" b="0"/>
            <a:stretch>
              <a:fillRect/>
            </a:stretch>
          </p:blipFill>
          <p:spPr>
            <a:xfrm flipH="false" flipV="false">
              <a:off x="0" y="0"/>
              <a:ext cx="24384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011334" y="3372525"/>
            <a:ext cx="14265333" cy="2400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799"/>
              </a:lnSpc>
              <a:spcBef>
                <a:spcPct val="0"/>
              </a:spcBef>
            </a:pPr>
            <a:r>
              <a:rPr lang="en-US" sz="3999" spc="-199">
                <a:solidFill>
                  <a:srgbClr val="2D2720"/>
                </a:solidFill>
                <a:latin typeface="Inter 1 Bold"/>
              </a:rPr>
              <a:t>THE MACHIGUENGA STORYTELLER IS “TANGIBLE PROOF THAT STORYTELLING CAN BE SOMETHING MORE THAN MERE ENTERTAINMENT … SOMETHING PRIMORDIAL, SOMETHING THAT THE VERY EXISTENCE OF A PEOPLE MAY DEPEND ON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8601635" y="2233171"/>
            <a:ext cx="1084730" cy="749380"/>
          </a:xfrm>
          <a:custGeom>
            <a:avLst/>
            <a:gdLst/>
            <a:ahLst/>
            <a:cxnLst/>
            <a:rect r="r" b="b" t="t" l="l"/>
            <a:pathLst>
              <a:path h="749380" w="1084730">
                <a:moveTo>
                  <a:pt x="0" y="0"/>
                </a:moveTo>
                <a:lnTo>
                  <a:pt x="1084730" y="0"/>
                </a:lnTo>
                <a:lnTo>
                  <a:pt x="1084730" y="749380"/>
                </a:lnTo>
                <a:lnTo>
                  <a:pt x="0" y="749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129924" y="6096675"/>
            <a:ext cx="8028151" cy="547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79"/>
              </a:lnSpc>
              <a:spcBef>
                <a:spcPct val="0"/>
              </a:spcBef>
            </a:pPr>
            <a:r>
              <a:rPr lang="en-US" sz="3199" spc="63">
                <a:solidFill>
                  <a:srgbClr val="2D2720"/>
                </a:solidFill>
                <a:latin typeface="HK Grotesk Light"/>
              </a:rPr>
              <a:t>-Mario Pedro Vargas Llosa, The Storyteller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DAFxHIppSRM</dc:identifier>
  <dcterms:modified xsi:type="dcterms:W3CDTF">2011-08-01T06:04:30Z</dcterms:modified>
  <cp:revision>1</cp:revision>
  <dc:title>The Scattered Gathering</dc:title>
</cp:coreProperties>
</file>